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7" r:id="rId1"/>
    <p:sldMasterId id="2147484033" r:id="rId2"/>
    <p:sldMasterId id="2147484228" r:id="rId3"/>
  </p:sldMasterIdLst>
  <p:notesMasterIdLst>
    <p:notesMasterId r:id="rId16"/>
  </p:notesMasterIdLst>
  <p:sldIdLst>
    <p:sldId id="311" r:id="rId4"/>
    <p:sldId id="298" r:id="rId5"/>
    <p:sldId id="308" r:id="rId6"/>
    <p:sldId id="278" r:id="rId7"/>
    <p:sldId id="279" r:id="rId8"/>
    <p:sldId id="260" r:id="rId9"/>
    <p:sldId id="261" r:id="rId10"/>
    <p:sldId id="303" r:id="rId11"/>
    <p:sldId id="286" r:id="rId12"/>
    <p:sldId id="288" r:id="rId13"/>
    <p:sldId id="299" r:id="rId14"/>
    <p:sldId id="290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99"/>
    <a:srgbClr val="FFFF99"/>
    <a:srgbClr val="CC0000"/>
    <a:srgbClr val="003300"/>
    <a:srgbClr val="FFCCFF"/>
    <a:srgbClr val="0066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>
      <p:cViewPr varScale="1">
        <p:scale>
          <a:sx n="78" d="100"/>
          <a:sy n="78" d="100"/>
        </p:scale>
        <p:origin x="84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A16BD92-7DB6-4E14-8DCA-9628BF4461B1}" type="datetimeFigureOut">
              <a:rPr lang="en-US"/>
              <a:pPr>
                <a:defRPr/>
              </a:pPr>
              <a:t>3/12/2022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BCCD42-30F1-4AC9-AD3F-8A77AFEFA5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01225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EED98A9-8A30-4394-B47C-8091D0A3F90D}" type="slidenum">
              <a:rPr lang="vi-VN" altLang="en-US" sz="1200">
                <a:solidFill>
                  <a:srgbClr val="000000"/>
                </a:solidFill>
              </a:rPr>
              <a:pPr eaLnBrk="1" hangingPunct="1"/>
              <a:t>4</a:t>
            </a:fld>
            <a:endParaRPr lang="vi-VN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167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2B6216A-33AF-4753-9C37-8D112D2E7EC5}" type="slidenum">
              <a:rPr lang="en-US" altLang="en-US" sz="1200"/>
              <a:pPr/>
              <a:t>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469381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A3542A2-DC58-4673-B067-A2A4D0D91F28}" type="slidenum">
              <a:rPr lang="en-US" altLang="en-US" sz="1200"/>
              <a:pPr/>
              <a:t>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643428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779011-8F88-483B-ADDB-695FF7F438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1798788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E5E80-F956-4A41-8AB1-A2BA99E765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88339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FB371-2ABF-4C12-BFE3-235B634901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836593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E29E71-2017-431A-A27E-5B4CDBB66D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6253774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084145-4B26-4B4F-9AF5-8DD7F0FF73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67549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D3017-4CBD-44A8-8A14-EC2D70A890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683599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66C417-9A17-4B4C-B01E-0A64BBE65C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9917515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74B7A-158F-4B0E-94E7-506796827B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6567331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52AE0-1132-4360-B11D-A2A0A57E5E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6748285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DEFA1-05E1-4F39-8ADB-538545C280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5704253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C19E9D-DC99-463F-928F-2260608646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8904726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999EFC-6B35-46B1-BDEE-CFD34192C4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6439194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E966EB-A4BE-4488-801E-0FD1BF5360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0844400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B84ED-C47D-4BE3-969C-7CC21238AE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446092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072C54-08CB-43B0-A501-EEBDAB6DED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8575123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08A85C80-E96D-4A5B-A9EB-55EBD60F51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93234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A4DC59A4-012E-4709-A64C-3F90041343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2126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3B392A61-A8C7-48F2-B505-BDFB2F68B8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11668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A643ECC6-B60C-489A-9F89-CECD1BB70F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57807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D61E3042-8CF3-428E-8E74-DBC420CB5B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65862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B77174C2-B9DB-4325-8DE6-C7C1005295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49229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C51981E4-152A-4990-98F4-17E1FDA868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7179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61BE8-4A34-4AB2-97DA-9E212B37EB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7835052"/>
      </p:ext>
    </p:extLst>
  </p:cSld>
  <p:clrMapOvr>
    <a:masterClrMapping/>
  </p:clrMapOvr>
  <p:transition spd="slow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CDD74CAF-E01E-409C-8159-B1819C7CD1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06095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0264F963-977B-4464-94D1-3C611AA11C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98551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007C51E2-E035-471F-9AAA-7A214DB764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50290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8A180868-2193-4A4A-8A83-7D7417DE58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5468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FB470-4C70-4BFB-B745-F786F49EB9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905957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3F9A7-ED73-472E-A37E-423B3FB871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6253233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CBF31-8922-4BB1-BC72-739504D9FE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1778166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870C0B-7654-4B3A-9946-635468EFBB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5669143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061D7D-E23E-4CA3-B6E4-5A5A1F91C5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7981892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606444-0319-4513-9FC4-00A48555B4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2133844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Nơi giữ chỗ cho Tiêu đề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/>
              <a:t>Bấm &amp; sửa kiểu tiêu đề</a:t>
            </a:r>
            <a:endParaRPr lang="en-US" altLang="en-US"/>
          </a:p>
        </p:txBody>
      </p:sp>
      <p:sp>
        <p:nvSpPr>
          <p:cNvPr id="1027" name="Nơi giữ chỗ cho Văn bản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/>
              <a:t>Bấm &amp; sửa kiểu tiêu đề</a:t>
            </a:r>
          </a:p>
          <a:p>
            <a:pPr lvl="1"/>
            <a:r>
              <a:rPr lang="vi-VN" altLang="en-US"/>
              <a:t>Mức hai</a:t>
            </a:r>
          </a:p>
          <a:p>
            <a:pPr lvl="2"/>
            <a:r>
              <a:rPr lang="vi-VN" altLang="en-US"/>
              <a:t>Mức ba</a:t>
            </a:r>
          </a:p>
          <a:p>
            <a:pPr lvl="3"/>
            <a:r>
              <a:rPr lang="vi-VN" altLang="en-US"/>
              <a:t>Mức bốn</a:t>
            </a:r>
          </a:p>
          <a:p>
            <a:pPr lvl="4"/>
            <a:r>
              <a:rPr lang="vi-VN" altLang="en-US"/>
              <a:t>Mức năm</a:t>
            </a:r>
            <a:endParaRPr lang="en-US" alt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08C24E7-B184-4ACF-A1C4-3EA203B17CF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2" r:id="rId1"/>
    <p:sldLayoutId id="2147484253" r:id="rId2"/>
    <p:sldLayoutId id="2147484254" r:id="rId3"/>
    <p:sldLayoutId id="2147484255" r:id="rId4"/>
    <p:sldLayoutId id="2147484256" r:id="rId5"/>
    <p:sldLayoutId id="2147484257" r:id="rId6"/>
    <p:sldLayoutId id="2147484258" r:id="rId7"/>
    <p:sldLayoutId id="2147484259" r:id="rId8"/>
    <p:sldLayoutId id="2147484260" r:id="rId9"/>
    <p:sldLayoutId id="2147484261" r:id="rId10"/>
    <p:sldLayoutId id="2147484262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ơi giữ chỗ cho Tiêu đề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/>
              <a:t>Bấm &amp; sửa kiểu tiêu đề</a:t>
            </a:r>
            <a:endParaRPr lang="en-US" altLang="en-US"/>
          </a:p>
        </p:txBody>
      </p:sp>
      <p:sp>
        <p:nvSpPr>
          <p:cNvPr id="2051" name="Nơi giữ chỗ cho Văn bản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/>
              <a:t>Bấm &amp; sửa kiểu tiêu đề</a:t>
            </a:r>
          </a:p>
          <a:p>
            <a:pPr lvl="1"/>
            <a:r>
              <a:rPr lang="vi-VN" altLang="en-US"/>
              <a:t>Mức hai</a:t>
            </a:r>
          </a:p>
          <a:p>
            <a:pPr lvl="2"/>
            <a:r>
              <a:rPr lang="vi-VN" altLang="en-US"/>
              <a:t>Mức ba</a:t>
            </a:r>
          </a:p>
          <a:p>
            <a:pPr lvl="3"/>
            <a:r>
              <a:rPr lang="vi-VN" altLang="en-US"/>
              <a:t>Mức bốn</a:t>
            </a:r>
          </a:p>
          <a:p>
            <a:pPr lvl="4"/>
            <a:r>
              <a:rPr lang="vi-VN" altLang="en-US"/>
              <a:t>Mức năm</a:t>
            </a:r>
            <a:endParaRPr lang="en-US" alt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FE2E0BF-E0E1-4ACD-B08A-835C2DFD100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3" r:id="rId1"/>
    <p:sldLayoutId id="2147484264" r:id="rId2"/>
    <p:sldLayoutId id="2147484265" r:id="rId3"/>
    <p:sldLayoutId id="2147484266" r:id="rId4"/>
    <p:sldLayoutId id="2147484267" r:id="rId5"/>
    <p:sldLayoutId id="2147484268" r:id="rId6"/>
    <p:sldLayoutId id="2147484269" r:id="rId7"/>
    <p:sldLayoutId id="2147484270" r:id="rId8"/>
    <p:sldLayoutId id="2147484271" r:id="rId9"/>
    <p:sldLayoutId id="2147484272" r:id="rId10"/>
    <p:sldLayoutId id="2147484273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  <a:latin typeface=".VnTime" panose="020B7200000000000000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.VnTime" panose="020B7200000000000000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.VnTime" panose="020B7200000000000000" pitchFamily="34" charset="0"/>
              </a:defRPr>
            </a:lvl1pPr>
          </a:lstStyle>
          <a:p>
            <a:fld id="{7485400B-2813-4883-905E-F3703E057C9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5" r:id="rId1"/>
    <p:sldLayoutId id="2147484276" r:id="rId2"/>
    <p:sldLayoutId id="2147484277" r:id="rId3"/>
    <p:sldLayoutId id="2147484278" r:id="rId4"/>
    <p:sldLayoutId id="2147484279" r:id="rId5"/>
    <p:sldLayoutId id="2147484280" r:id="rId6"/>
    <p:sldLayoutId id="2147484281" r:id="rId7"/>
    <p:sldLayoutId id="2147484282" r:id="rId8"/>
    <p:sldLayoutId id="2147484283" r:id="rId9"/>
    <p:sldLayoutId id="2147484284" r:id="rId10"/>
    <p:sldLayoutId id="21474842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5" descr="3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38800"/>
            <a:ext cx="91598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20" descr="3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8013" y="5638800"/>
            <a:ext cx="915987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WordArt 8"/>
          <p:cNvSpPr>
            <a:spLocks noChangeArrowheads="1" noChangeShapeType="1" noTextEdit="1"/>
          </p:cNvSpPr>
          <p:nvPr/>
        </p:nvSpPr>
        <p:spPr bwMode="auto">
          <a:xfrm>
            <a:off x="1828800" y="1905000"/>
            <a:ext cx="5773737" cy="1428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44"/>
              </a:avLst>
            </a:prstTxWarp>
          </a:bodyPr>
          <a:lstStyle/>
          <a:p>
            <a:pPr algn="ctr"/>
            <a:r>
              <a:rPr lang="vi-VN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Chào mừng các </a:t>
            </a:r>
            <a:r>
              <a:rPr lang="en-US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em</a:t>
            </a:r>
            <a:r>
              <a:rPr lang="vi-VN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</a:t>
            </a:r>
          </a:p>
          <a:p>
            <a:pPr algn="ctr"/>
            <a:r>
              <a:rPr lang="vi-VN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đến với tiết học online</a:t>
            </a:r>
            <a:endParaRPr lang="en-US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4" name="WordArt 11"/>
          <p:cNvSpPr>
            <a:spLocks noChangeArrowheads="1" noChangeShapeType="1" noTextEdit="1"/>
          </p:cNvSpPr>
          <p:nvPr/>
        </p:nvSpPr>
        <p:spPr bwMode="auto">
          <a:xfrm>
            <a:off x="627460" y="3962400"/>
            <a:ext cx="7924006" cy="2191544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 dirty="0" err="1">
                <a:solidFill>
                  <a:srgbClr val="FF0000"/>
                </a:solidFill>
                <a:latin typeface="Times New Roman"/>
                <a:cs typeface="Times New Roman"/>
              </a:rPr>
              <a:t>Luyện</a:t>
            </a:r>
            <a:r>
              <a:rPr lang="en-US" kern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kern="10" dirty="0" err="1">
                <a:solidFill>
                  <a:srgbClr val="FF0000"/>
                </a:solidFill>
                <a:latin typeface="Times New Roman"/>
                <a:cs typeface="Times New Roman"/>
              </a:rPr>
              <a:t>từ</a:t>
            </a:r>
            <a:r>
              <a:rPr lang="en-US" kern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kern="10" dirty="0" err="1">
                <a:solidFill>
                  <a:srgbClr val="FF0000"/>
                </a:solidFill>
                <a:latin typeface="Times New Roman"/>
                <a:cs typeface="Times New Roman"/>
              </a:rPr>
              <a:t>và</a:t>
            </a:r>
            <a:r>
              <a:rPr lang="en-US" kern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kern="10" dirty="0" err="1">
                <a:solidFill>
                  <a:srgbClr val="FF0000"/>
                </a:solidFill>
                <a:latin typeface="Times New Roman"/>
                <a:cs typeface="Times New Roman"/>
              </a:rPr>
              <a:t>câu</a:t>
            </a:r>
            <a:r>
              <a:rPr lang="en-US" kern="10" dirty="0">
                <a:solidFill>
                  <a:srgbClr val="FF0000"/>
                </a:solidFill>
                <a:latin typeface="Times New Roman"/>
                <a:cs typeface="Times New Roman"/>
              </a:rPr>
              <a:t>:</a:t>
            </a:r>
          </a:p>
          <a:p>
            <a:pPr algn="ctr">
              <a:defRPr/>
            </a:pPr>
            <a:r>
              <a:rPr lang="en-US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Nhân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hóa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.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Ôn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>
              <a:defRPr/>
            </a:pPr>
            <a:r>
              <a:rPr lang="en-US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cách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đặt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và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trả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lời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câu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hỏi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Như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thế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nào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?</a:t>
            </a:r>
          </a:p>
          <a:p>
            <a:pPr algn="ctr"/>
            <a:endParaRPr lang="en-US" kern="1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4D31984-DF32-4BA4-B2E6-54351C110DEB}"/>
              </a:ext>
            </a:extLst>
          </p:cNvPr>
          <p:cNvSpPr txBox="1"/>
          <p:nvPr/>
        </p:nvSpPr>
        <p:spPr>
          <a:xfrm>
            <a:off x="1077524" y="457200"/>
            <a:ext cx="727628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ỦY BAN NHÂN DÂN QUẬN PHÚ NHUẬN</a:t>
            </a:r>
          </a:p>
          <a:p>
            <a:pPr algn="ctr"/>
            <a:r>
              <a:rPr lang="en-US" sz="2800" dirty="0"/>
              <a:t>TRƯỜNG TIỂU HỌC NGUYỄN ĐÌNH CHÍNH</a:t>
            </a:r>
          </a:p>
        </p:txBody>
      </p:sp>
    </p:spTree>
    <p:extLst>
      <p:ext uri="{BB962C8B-B14F-4D97-AF65-F5344CB8AC3E}">
        <p14:creationId xmlns:p14="http://schemas.microsoft.com/office/powerpoint/2010/main" val="1745119652"/>
      </p:ext>
    </p:extLst>
  </p:cSld>
  <p:clrMapOvr>
    <a:masterClrMapping/>
  </p:clrMapOvr>
  <p:transition spd="slow">
    <p:check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25"/>
          <p:cNvSpPr txBox="1">
            <a:spLocks noChangeArrowheads="1"/>
          </p:cNvSpPr>
          <p:nvPr/>
        </p:nvSpPr>
        <p:spPr bwMode="auto">
          <a:xfrm>
            <a:off x="160361" y="1178209"/>
            <a:ext cx="9144000" cy="496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3200" dirty="0"/>
              <a:t>a. </a:t>
            </a:r>
            <a:r>
              <a:rPr lang="en-US" altLang="en-US" sz="3200" dirty="0" err="1"/>
              <a:t>Trương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Vĩnh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Ký</a:t>
            </a:r>
            <a:r>
              <a:rPr lang="en-US" altLang="en-US" sz="3200" dirty="0"/>
              <a:t> </a:t>
            </a:r>
            <a:r>
              <a:rPr lang="en-US" altLang="en-US" sz="3200" dirty="0" err="1"/>
              <a:t>hiểu</a:t>
            </a:r>
            <a:r>
              <a:rPr lang="en-US" altLang="en-US" sz="3200" dirty="0"/>
              <a:t> </a:t>
            </a:r>
            <a:r>
              <a:rPr lang="en-US" altLang="en-US" sz="3200" dirty="0" err="1"/>
              <a:t>biết</a:t>
            </a:r>
            <a:r>
              <a:rPr lang="en-US" altLang="en-US" sz="3200" dirty="0"/>
              <a:t> </a:t>
            </a:r>
            <a:r>
              <a:rPr lang="en-US" altLang="en-US" sz="3200" b="1" i="1" dirty="0" err="1"/>
              <a:t>rất</a:t>
            </a:r>
            <a:r>
              <a:rPr lang="en-US" altLang="en-US" sz="3200" b="1" i="1" dirty="0"/>
              <a:t> </a:t>
            </a:r>
            <a:r>
              <a:rPr lang="en-US" altLang="en-US" sz="3200" b="1" i="1" dirty="0" err="1"/>
              <a:t>rộng</a:t>
            </a:r>
            <a:r>
              <a:rPr lang="en-US" altLang="en-US" sz="3200" b="1" i="1" dirty="0"/>
              <a:t>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endParaRPr lang="en-US" altLang="en-US" sz="3200" b="1" i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3200" dirty="0"/>
              <a:t>b. Ê-</a:t>
            </a:r>
            <a:r>
              <a:rPr lang="en-US" altLang="en-US" sz="3200" dirty="0" err="1"/>
              <a:t>đi</a:t>
            </a:r>
            <a:r>
              <a:rPr lang="en-US" altLang="en-US" sz="3200" dirty="0"/>
              <a:t>-</a:t>
            </a:r>
            <a:r>
              <a:rPr lang="en-US" altLang="en-US" sz="3200" dirty="0" err="1"/>
              <a:t>xơn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làm</a:t>
            </a:r>
            <a:r>
              <a:rPr lang="en-US" altLang="en-US" sz="3200" dirty="0"/>
              <a:t> </a:t>
            </a:r>
            <a:r>
              <a:rPr lang="en-US" altLang="en-US" sz="3200" dirty="0" err="1"/>
              <a:t>việc</a:t>
            </a:r>
            <a:r>
              <a:rPr lang="en-US" altLang="en-US" sz="3200" dirty="0"/>
              <a:t> </a:t>
            </a:r>
            <a:r>
              <a:rPr lang="en-US" altLang="en-US" sz="3200" b="1" i="1" dirty="0" err="1"/>
              <a:t>miệt</a:t>
            </a:r>
            <a:r>
              <a:rPr lang="en-US" altLang="en-US" sz="3200" b="1" i="1" dirty="0"/>
              <a:t> </a:t>
            </a:r>
            <a:r>
              <a:rPr lang="en-US" altLang="en-US" sz="3200" b="1" i="1" dirty="0" err="1"/>
              <a:t>mài</a:t>
            </a:r>
            <a:r>
              <a:rPr lang="en-US" altLang="en-US" sz="3200" b="1" i="1" dirty="0"/>
              <a:t> </a:t>
            </a:r>
            <a:r>
              <a:rPr lang="en-US" altLang="en-US" sz="3200" b="1" i="1" dirty="0" err="1"/>
              <a:t>suốt</a:t>
            </a:r>
            <a:r>
              <a:rPr lang="en-US" altLang="en-US" sz="3200" b="1" i="1" dirty="0"/>
              <a:t> </a:t>
            </a:r>
            <a:r>
              <a:rPr lang="en-US" altLang="en-US" sz="3200" b="1" i="1" dirty="0" err="1"/>
              <a:t>ngày</a:t>
            </a:r>
            <a:r>
              <a:rPr lang="en-US" altLang="en-US" sz="3200" b="1" i="1" dirty="0"/>
              <a:t> </a:t>
            </a:r>
            <a:r>
              <a:rPr lang="en-US" altLang="en-US" sz="3200" b="1" i="1" dirty="0" err="1"/>
              <a:t>đêm</a:t>
            </a:r>
            <a:r>
              <a:rPr lang="en-US" altLang="en-US" sz="3200" dirty="0"/>
              <a:t>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endParaRPr lang="en-US" altLang="en-US" sz="3200" dirty="0"/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3200" dirty="0"/>
              <a:t>c. </a:t>
            </a:r>
            <a:r>
              <a:rPr lang="en-US" altLang="en-US" sz="3200" dirty="0" err="1"/>
              <a:t>Hai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chị</a:t>
            </a:r>
            <a:r>
              <a:rPr lang="en-US" altLang="en-US" sz="3200" dirty="0"/>
              <a:t> </a:t>
            </a:r>
            <a:r>
              <a:rPr lang="en-US" altLang="en-US" sz="3200" dirty="0" err="1"/>
              <a:t>em</a:t>
            </a:r>
            <a:r>
              <a:rPr lang="en-US" altLang="en-US" sz="3200" dirty="0"/>
              <a:t> </a:t>
            </a:r>
            <a:r>
              <a:rPr lang="en-US" altLang="en-US" sz="3200" b="1" i="1" dirty="0" err="1"/>
              <a:t>thán</a:t>
            </a:r>
            <a:r>
              <a:rPr lang="en-US" altLang="en-US" sz="3200" b="1" i="1" dirty="0"/>
              <a:t> </a:t>
            </a:r>
            <a:r>
              <a:rPr lang="en-US" altLang="en-US" sz="3200" b="1" i="1" dirty="0" err="1"/>
              <a:t>phục</a:t>
            </a:r>
            <a:r>
              <a:rPr lang="en-US" altLang="en-US" sz="3200" dirty="0"/>
              <a:t> </a:t>
            </a:r>
            <a:r>
              <a:rPr lang="en-US" altLang="en-US" sz="3200" dirty="0" err="1"/>
              <a:t>nhìn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chú</a:t>
            </a:r>
            <a:r>
              <a:rPr lang="en-US" altLang="en-US" sz="3200" dirty="0"/>
              <a:t> </a:t>
            </a:r>
            <a:r>
              <a:rPr lang="en-US" altLang="en-US" sz="3200" dirty="0" err="1"/>
              <a:t>Lý</a:t>
            </a:r>
            <a:r>
              <a:rPr lang="en-US" altLang="en-US" sz="3200" dirty="0"/>
              <a:t>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endParaRPr lang="en-US" altLang="en-US" sz="3200" dirty="0"/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3200" dirty="0"/>
              <a:t>d. </a:t>
            </a:r>
            <a:r>
              <a:rPr lang="en-US" altLang="en-US" sz="3200" dirty="0" err="1"/>
              <a:t>Tiếng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nhạc</a:t>
            </a:r>
            <a:r>
              <a:rPr lang="en-US" altLang="en-US" sz="3200" dirty="0"/>
              <a:t> </a:t>
            </a:r>
            <a:r>
              <a:rPr lang="en-US" altLang="en-US" sz="3200" dirty="0" err="1"/>
              <a:t>nổi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lên</a:t>
            </a:r>
            <a:r>
              <a:rPr lang="en-US" altLang="en-US" sz="3200" dirty="0"/>
              <a:t> </a:t>
            </a:r>
            <a:r>
              <a:rPr lang="en-US" altLang="en-US" sz="3200" b="1" i="1" dirty="0" err="1"/>
              <a:t>réo</a:t>
            </a:r>
            <a:r>
              <a:rPr lang="en-US" altLang="en-US" sz="3200" b="1" i="1" dirty="0"/>
              <a:t> </a:t>
            </a:r>
            <a:r>
              <a:rPr lang="en-US" altLang="en-US" sz="3200" b="1" i="1" dirty="0" err="1"/>
              <a:t>rắt</a:t>
            </a:r>
            <a:r>
              <a:rPr lang="en-US" altLang="en-US" sz="3200" b="1" i="1" dirty="0"/>
              <a:t>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endParaRPr lang="en-US" altLang="en-US" sz="3200" b="1" i="1" dirty="0">
              <a:solidFill>
                <a:srgbClr val="FF0000"/>
              </a:solidFill>
            </a:endParaRPr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457200" y="1751013"/>
            <a:ext cx="7181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 i="1" dirty="0">
                <a:solidFill>
                  <a:srgbClr val="2327DD"/>
                </a:solidFill>
                <a:latin typeface="TRSON_TV1"/>
              </a:rPr>
              <a:t>- </a:t>
            </a:r>
            <a:r>
              <a:rPr lang="en-US" altLang="en-US" sz="3200" b="1" i="1" dirty="0" err="1">
                <a:solidFill>
                  <a:srgbClr val="2327DD"/>
                </a:solidFill>
              </a:rPr>
              <a:t>Trương</a:t>
            </a:r>
            <a:r>
              <a:rPr lang="en-US" altLang="en-US" sz="3200" b="1" i="1" dirty="0">
                <a:solidFill>
                  <a:srgbClr val="2327DD"/>
                </a:solidFill>
              </a:rPr>
              <a:t> </a:t>
            </a:r>
            <a:r>
              <a:rPr lang="en-US" altLang="en-US" sz="3200" b="1" i="1" dirty="0" err="1">
                <a:solidFill>
                  <a:srgbClr val="2327DD"/>
                </a:solidFill>
              </a:rPr>
              <a:t>Vĩnh</a:t>
            </a:r>
            <a:r>
              <a:rPr lang="en-US" altLang="en-US" sz="3200" b="1" i="1" dirty="0">
                <a:solidFill>
                  <a:srgbClr val="2327DD"/>
                </a:solidFill>
              </a:rPr>
              <a:t> </a:t>
            </a:r>
            <a:r>
              <a:rPr lang="en-US" altLang="en-US" sz="3200" b="1" i="1" dirty="0" err="1">
                <a:solidFill>
                  <a:srgbClr val="2327DD"/>
                </a:solidFill>
              </a:rPr>
              <a:t>Ký</a:t>
            </a:r>
            <a:r>
              <a:rPr lang="en-US" altLang="en-US" sz="3200" b="1" i="1" dirty="0">
                <a:solidFill>
                  <a:srgbClr val="2327DD"/>
                </a:solidFill>
              </a:rPr>
              <a:t> </a:t>
            </a:r>
            <a:r>
              <a:rPr lang="en-US" altLang="en-US" sz="3200" b="1" i="1" dirty="0" err="1">
                <a:solidFill>
                  <a:srgbClr val="2327DD"/>
                </a:solidFill>
              </a:rPr>
              <a:t>hiểu</a:t>
            </a:r>
            <a:r>
              <a:rPr lang="en-US" altLang="en-US" sz="3200" b="1" i="1" dirty="0">
                <a:solidFill>
                  <a:srgbClr val="2327DD"/>
                </a:solidFill>
              </a:rPr>
              <a:t> </a:t>
            </a:r>
            <a:r>
              <a:rPr lang="en-US" altLang="en-US" sz="3200" b="1" i="1" dirty="0" err="1">
                <a:solidFill>
                  <a:srgbClr val="2327DD"/>
                </a:solidFill>
              </a:rPr>
              <a:t>biết</a:t>
            </a:r>
            <a:r>
              <a:rPr lang="en-US" altLang="en-US" sz="3200" b="1" i="1" dirty="0">
                <a:solidFill>
                  <a:srgbClr val="FF3300"/>
                </a:solidFill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</a:rPr>
              <a:t>như</a:t>
            </a:r>
            <a:r>
              <a:rPr lang="en-US" altLang="en-US" sz="3200" b="1" i="1" dirty="0">
                <a:solidFill>
                  <a:srgbClr val="FF3300"/>
                </a:solidFill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</a:rPr>
              <a:t>thế</a:t>
            </a:r>
            <a:r>
              <a:rPr lang="en-US" altLang="en-US" sz="3200" b="1" i="1" dirty="0">
                <a:solidFill>
                  <a:srgbClr val="FF3300"/>
                </a:solidFill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</a:rPr>
              <a:t>nào</a:t>
            </a:r>
            <a:r>
              <a:rPr lang="en-US" altLang="en-US" sz="3200" b="1" i="1" dirty="0">
                <a:solidFill>
                  <a:srgbClr val="FF3300"/>
                </a:solidFill>
              </a:rPr>
              <a:t>?</a:t>
            </a:r>
          </a:p>
        </p:txBody>
      </p:sp>
      <p:sp>
        <p:nvSpPr>
          <p:cNvPr id="11291" name="Rectangle 27"/>
          <p:cNvSpPr>
            <a:spLocks noChangeArrowheads="1"/>
          </p:cNvSpPr>
          <p:nvPr/>
        </p:nvSpPr>
        <p:spPr bwMode="auto">
          <a:xfrm>
            <a:off x="454025" y="2984500"/>
            <a:ext cx="6019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 i="1" dirty="0">
                <a:solidFill>
                  <a:srgbClr val="2327DD"/>
                </a:solidFill>
                <a:cs typeface="Times New Roman" panose="02020603050405020304" pitchFamily="18" charset="0"/>
              </a:rPr>
              <a:t>- Ê-</a:t>
            </a:r>
            <a:r>
              <a:rPr lang="en-US" altLang="en-US" sz="3200" b="1" i="1" dirty="0" err="1">
                <a:solidFill>
                  <a:srgbClr val="2327DD"/>
                </a:solidFill>
                <a:cs typeface="Times New Roman" panose="02020603050405020304" pitchFamily="18" charset="0"/>
              </a:rPr>
              <a:t>đi</a:t>
            </a:r>
            <a:r>
              <a:rPr lang="en-US" altLang="en-US" sz="3200" b="1" i="1" dirty="0">
                <a:solidFill>
                  <a:srgbClr val="2327DD"/>
                </a:solidFill>
                <a:cs typeface="Times New Roman" panose="02020603050405020304" pitchFamily="18" charset="0"/>
              </a:rPr>
              <a:t>-</a:t>
            </a:r>
            <a:r>
              <a:rPr lang="en-US" altLang="en-US" sz="3200" b="1" i="1" dirty="0" err="1">
                <a:solidFill>
                  <a:srgbClr val="2327DD"/>
                </a:solidFill>
                <a:cs typeface="Times New Roman" panose="02020603050405020304" pitchFamily="18" charset="0"/>
              </a:rPr>
              <a:t>xơn</a:t>
            </a:r>
            <a:r>
              <a:rPr lang="en-US" altLang="en-US" sz="3200" b="1" i="1" dirty="0">
                <a:solidFill>
                  <a:srgbClr val="2327DD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2327DD"/>
                </a:solidFill>
                <a:cs typeface="Times New Roman" panose="02020603050405020304" pitchFamily="18" charset="0"/>
              </a:rPr>
              <a:t>làm</a:t>
            </a:r>
            <a:r>
              <a:rPr lang="en-US" altLang="en-US" sz="3200" b="1" i="1" dirty="0">
                <a:solidFill>
                  <a:srgbClr val="2327DD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2327DD"/>
                </a:solidFill>
                <a:cs typeface="Times New Roman" panose="02020603050405020304" pitchFamily="18" charset="0"/>
              </a:rPr>
              <a:t>việc</a:t>
            </a:r>
            <a:r>
              <a:rPr lang="en-US" altLang="en-US" sz="3200" b="1" i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cs typeface="Times New Roman" panose="02020603050405020304" pitchFamily="18" charset="0"/>
              </a:rPr>
              <a:t>như</a:t>
            </a:r>
            <a:r>
              <a:rPr lang="en-US" altLang="en-US" sz="3200" b="1" i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cs typeface="Times New Roman" panose="02020603050405020304" pitchFamily="18" charset="0"/>
              </a:rPr>
              <a:t>thế</a:t>
            </a:r>
            <a:r>
              <a:rPr lang="en-US" altLang="en-US" sz="3200" b="1" i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cs typeface="Times New Roman" panose="02020603050405020304" pitchFamily="18" charset="0"/>
              </a:rPr>
              <a:t>nào</a:t>
            </a:r>
            <a:r>
              <a:rPr lang="en-US" altLang="en-US" sz="3200" b="1" i="1" dirty="0">
                <a:solidFill>
                  <a:srgbClr val="FF3300"/>
                </a:solidFill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292" name="Rectangle 28"/>
          <p:cNvSpPr>
            <a:spLocks noChangeArrowheads="1"/>
          </p:cNvSpPr>
          <p:nvPr/>
        </p:nvSpPr>
        <p:spPr bwMode="auto">
          <a:xfrm>
            <a:off x="454025" y="4192588"/>
            <a:ext cx="822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 i="1" dirty="0">
                <a:solidFill>
                  <a:srgbClr val="2327DD"/>
                </a:solidFill>
                <a:cs typeface="Times New Roman" panose="02020603050405020304" pitchFamily="18" charset="0"/>
              </a:rPr>
              <a:t>- </a:t>
            </a:r>
            <a:r>
              <a:rPr lang="en-US" altLang="en-US" sz="3200" b="1" i="1" dirty="0" err="1">
                <a:solidFill>
                  <a:srgbClr val="2327DD"/>
                </a:solidFill>
                <a:cs typeface="Times New Roman" panose="02020603050405020304" pitchFamily="18" charset="0"/>
              </a:rPr>
              <a:t>Hai</a:t>
            </a:r>
            <a:r>
              <a:rPr lang="en-US" altLang="en-US" sz="3200" b="1" i="1" dirty="0">
                <a:solidFill>
                  <a:srgbClr val="2327DD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2327DD"/>
                </a:solidFill>
                <a:cs typeface="Times New Roman" panose="02020603050405020304" pitchFamily="18" charset="0"/>
              </a:rPr>
              <a:t>chị</a:t>
            </a:r>
            <a:r>
              <a:rPr lang="en-US" altLang="en-US" sz="3200" b="1" i="1" dirty="0">
                <a:solidFill>
                  <a:srgbClr val="2327DD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2327DD"/>
                </a:solidFill>
                <a:cs typeface="Times New Roman" panose="02020603050405020304" pitchFamily="18" charset="0"/>
              </a:rPr>
              <a:t>em</a:t>
            </a:r>
            <a:r>
              <a:rPr lang="en-US" altLang="en-US" sz="3200" b="1" i="1" dirty="0">
                <a:solidFill>
                  <a:srgbClr val="2327DD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2327DD"/>
                </a:solidFill>
                <a:cs typeface="Times New Roman" panose="02020603050405020304" pitchFamily="18" charset="0"/>
              </a:rPr>
              <a:t>nhìn</a:t>
            </a:r>
            <a:r>
              <a:rPr lang="en-US" altLang="en-US" sz="3200" b="1" i="1" dirty="0">
                <a:solidFill>
                  <a:srgbClr val="2327DD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2327DD"/>
                </a:solidFill>
                <a:cs typeface="Times New Roman" panose="02020603050405020304" pitchFamily="18" charset="0"/>
              </a:rPr>
              <a:t>chú</a:t>
            </a:r>
            <a:r>
              <a:rPr lang="en-US" altLang="en-US" sz="3200" b="1" i="1" dirty="0">
                <a:solidFill>
                  <a:srgbClr val="2327DD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2327DD"/>
                </a:solidFill>
                <a:cs typeface="Times New Roman" panose="02020603050405020304" pitchFamily="18" charset="0"/>
              </a:rPr>
              <a:t>Lý</a:t>
            </a:r>
            <a:r>
              <a:rPr lang="en-US" altLang="en-US" sz="3200" b="1" i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cs typeface="Times New Roman" panose="02020603050405020304" pitchFamily="18" charset="0"/>
              </a:rPr>
              <a:t>như</a:t>
            </a:r>
            <a:r>
              <a:rPr lang="en-US" altLang="en-US" sz="3200" b="1" i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cs typeface="Times New Roman" panose="02020603050405020304" pitchFamily="18" charset="0"/>
              </a:rPr>
              <a:t>thế</a:t>
            </a:r>
            <a:r>
              <a:rPr lang="en-US" altLang="en-US" sz="3200" b="1" i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cs typeface="Times New Roman" panose="02020603050405020304" pitchFamily="18" charset="0"/>
              </a:rPr>
              <a:t>nào</a:t>
            </a:r>
            <a:r>
              <a:rPr lang="en-US" altLang="en-US" sz="3200" b="1" i="1" dirty="0">
                <a:solidFill>
                  <a:srgbClr val="FF3300"/>
                </a:solidFill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293" name="Rectangle 29"/>
          <p:cNvSpPr>
            <a:spLocks noChangeArrowheads="1"/>
          </p:cNvSpPr>
          <p:nvPr/>
        </p:nvSpPr>
        <p:spPr bwMode="auto">
          <a:xfrm>
            <a:off x="436563" y="5424488"/>
            <a:ext cx="822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i="1" dirty="0">
                <a:solidFill>
                  <a:srgbClr val="2327DD"/>
                </a:solidFill>
                <a:cs typeface="Times New Roman" panose="02020603050405020304" pitchFamily="18" charset="0"/>
              </a:rPr>
              <a:t>- </a:t>
            </a:r>
            <a:r>
              <a:rPr lang="en-US" altLang="en-US" sz="3200" b="1" i="1" dirty="0" err="1">
                <a:solidFill>
                  <a:srgbClr val="2327DD"/>
                </a:solidFill>
                <a:cs typeface="Times New Roman" panose="02020603050405020304" pitchFamily="18" charset="0"/>
              </a:rPr>
              <a:t>Tiếng</a:t>
            </a:r>
            <a:r>
              <a:rPr lang="en-US" altLang="en-US" sz="3200" b="1" i="1" dirty="0">
                <a:solidFill>
                  <a:srgbClr val="2327DD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2327DD"/>
                </a:solidFill>
                <a:cs typeface="Times New Roman" panose="02020603050405020304" pitchFamily="18" charset="0"/>
              </a:rPr>
              <a:t>nhạc</a:t>
            </a:r>
            <a:r>
              <a:rPr lang="en-US" altLang="en-US" sz="3200" b="1" i="1" dirty="0">
                <a:solidFill>
                  <a:srgbClr val="2327DD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2327DD"/>
                </a:solidFill>
                <a:cs typeface="Times New Roman" panose="02020603050405020304" pitchFamily="18" charset="0"/>
              </a:rPr>
              <a:t>nổi</a:t>
            </a:r>
            <a:r>
              <a:rPr lang="en-US" altLang="en-US" sz="3200" b="1" i="1" dirty="0">
                <a:solidFill>
                  <a:srgbClr val="2327DD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2327DD"/>
                </a:solidFill>
                <a:cs typeface="Times New Roman" panose="02020603050405020304" pitchFamily="18" charset="0"/>
              </a:rPr>
              <a:t>lên</a:t>
            </a:r>
            <a:r>
              <a:rPr lang="en-US" altLang="en-US" sz="3200" b="1" i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cs typeface="Times New Roman" panose="02020603050405020304" pitchFamily="18" charset="0"/>
              </a:rPr>
              <a:t>như</a:t>
            </a:r>
            <a:r>
              <a:rPr lang="en-US" altLang="en-US" sz="3200" b="1" i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cs typeface="Times New Roman" panose="02020603050405020304" pitchFamily="18" charset="0"/>
              </a:rPr>
              <a:t>thế</a:t>
            </a:r>
            <a:r>
              <a:rPr lang="en-US" altLang="en-US" sz="3200" b="1" i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cs typeface="Times New Roman" panose="02020603050405020304" pitchFamily="18" charset="0"/>
              </a:rPr>
              <a:t>nào</a:t>
            </a:r>
            <a:r>
              <a:rPr lang="en-US" altLang="en-US" sz="3200" b="1" i="1" dirty="0">
                <a:solidFill>
                  <a:srgbClr val="FF3300"/>
                </a:solidFill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-20637" y="299663"/>
            <a:ext cx="914400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3600" b="1" u="sng" dirty="0" err="1"/>
              <a:t>Bài</a:t>
            </a:r>
            <a:r>
              <a:rPr lang="en-US" altLang="en-US" sz="3600" b="1" u="sng" dirty="0"/>
              <a:t> 3</a:t>
            </a:r>
            <a:r>
              <a:rPr lang="en-US" altLang="en-US" sz="3600" u="sng" dirty="0"/>
              <a:t>:</a:t>
            </a:r>
            <a:r>
              <a:rPr lang="en-US" altLang="en-US" sz="3600" dirty="0"/>
              <a:t> </a:t>
            </a:r>
            <a:r>
              <a:rPr lang="en-US" altLang="en-US" sz="3600" dirty="0" err="1"/>
              <a:t>Đặt</a:t>
            </a:r>
            <a:r>
              <a:rPr lang="en-US" altLang="en-US" sz="3600" dirty="0"/>
              <a:t> </a:t>
            </a:r>
            <a:r>
              <a:rPr lang="en-US" altLang="en-US" sz="3600" dirty="0" err="1"/>
              <a:t>câu</a:t>
            </a:r>
            <a:r>
              <a:rPr lang="en-US" altLang="en-US" sz="3600" dirty="0"/>
              <a:t> </a:t>
            </a:r>
            <a:r>
              <a:rPr lang="en-US" altLang="en-US" sz="3600" dirty="0" err="1"/>
              <a:t>hỏi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cho</a:t>
            </a:r>
            <a:r>
              <a:rPr lang="en-US" altLang="en-US" sz="3600" dirty="0"/>
              <a:t> </a:t>
            </a:r>
            <a:r>
              <a:rPr lang="en-US" altLang="en-US" sz="3600" dirty="0" err="1"/>
              <a:t>bộ</a:t>
            </a:r>
            <a:r>
              <a:rPr lang="en-US" altLang="en-US" sz="3600" dirty="0"/>
              <a:t> </a:t>
            </a:r>
            <a:r>
              <a:rPr lang="en-US" altLang="en-US" sz="3600" dirty="0" err="1"/>
              <a:t>phận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câu</a:t>
            </a:r>
            <a:r>
              <a:rPr lang="en-US" altLang="en-US" sz="3600" dirty="0"/>
              <a:t> </a:t>
            </a:r>
            <a:r>
              <a:rPr lang="en-US" altLang="en-US" sz="3600" dirty="0" err="1"/>
              <a:t>được</a:t>
            </a:r>
            <a:r>
              <a:rPr lang="en-US" altLang="en-US" sz="3600" dirty="0"/>
              <a:t> </a:t>
            </a:r>
            <a:r>
              <a:rPr lang="en-US" altLang="en-US" sz="3600" b="1" i="1" dirty="0"/>
              <a:t>in </a:t>
            </a:r>
            <a:r>
              <a:rPr lang="en-US" altLang="en-US" sz="3600" b="1" i="1" dirty="0" err="1"/>
              <a:t>đậm</a:t>
            </a:r>
            <a:endParaRPr lang="en-US" altLang="en-US" sz="36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44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90" grpId="0"/>
      <p:bldP spid="11291" grpId="0"/>
      <p:bldP spid="11292" grpId="0"/>
      <p:bldP spid="11293" grpId="0"/>
      <p:bldP spid="1127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6"/>
          <p:cNvSpPr>
            <a:spLocks noChangeArrowheads="1"/>
          </p:cNvSpPr>
          <p:nvPr/>
        </p:nvSpPr>
        <p:spPr bwMode="auto">
          <a:xfrm>
            <a:off x="1219200" y="304800"/>
            <a:ext cx="5867400" cy="1143000"/>
          </a:xfrm>
          <a:prstGeom prst="cloudCallout">
            <a:avLst>
              <a:gd name="adj1" fmla="val -21306"/>
              <a:gd name="adj2" fmla="val 111458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384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 DÒ</a:t>
            </a:r>
          </a:p>
        </p:txBody>
      </p:sp>
      <p:sp>
        <p:nvSpPr>
          <p:cNvPr id="3" name="Text Box 39"/>
          <p:cNvSpPr txBox="1">
            <a:spLocks noChangeArrowheads="1"/>
          </p:cNvSpPr>
          <p:nvPr/>
        </p:nvSpPr>
        <p:spPr bwMode="auto">
          <a:xfrm>
            <a:off x="228600" y="2057400"/>
            <a:ext cx="89154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FontTx/>
              <a:buChar char="-"/>
            </a:pPr>
            <a:r>
              <a:rPr lang="en-US" altLang="en-US" sz="3200" b="1" dirty="0" err="1">
                <a:cs typeface="Times New Roman" panose="02020603050405020304" pitchFamily="18" charset="0"/>
              </a:rPr>
              <a:t>Hoàn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thành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bài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tập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spcBef>
                <a:spcPct val="50000"/>
              </a:spcBef>
              <a:buFontTx/>
              <a:buChar char="-"/>
            </a:pPr>
            <a:r>
              <a:rPr lang="en-US" altLang="en-US" sz="3200" b="1" dirty="0" err="1">
                <a:cs typeface="Times New Roman" panose="02020603050405020304" pitchFamily="18" charset="0"/>
              </a:rPr>
              <a:t>Chuẩn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bị</a:t>
            </a:r>
            <a:r>
              <a:rPr lang="en-US" altLang="en-US" sz="3200" b="1" dirty="0">
                <a:cs typeface="Times New Roman" panose="02020603050405020304" pitchFamily="18" charset="0"/>
              </a:rPr>
              <a:t>: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Kể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lại</a:t>
            </a:r>
            <a:r>
              <a:rPr lang="en-US" altLang="en-US" sz="3200" b="1" dirty="0">
                <a:cs typeface="Times New Roman" panose="02020603050405020304" pitchFamily="18" charset="0"/>
              </a:rPr>
              <a:t>  1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buổi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biểu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diễn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nghệ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thuật</a:t>
            </a:r>
            <a:r>
              <a:rPr lang="en-US" altLang="en-US" sz="3200" b="1" dirty="0"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5516563"/>
            <a:ext cx="9144000" cy="1341437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0099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uk-UA" altLang="en-US">
              <a:latin typeface=".VnTime" panose="020B7200000000000000" pitchFamily="34" charset="0"/>
            </a:endParaRPr>
          </a:p>
        </p:txBody>
      </p:sp>
      <p:sp>
        <p:nvSpPr>
          <p:cNvPr id="38915" name="WordArt 5"/>
          <p:cNvSpPr>
            <a:spLocks noChangeArrowheads="1" noChangeShapeType="1" noTextEdit="1"/>
          </p:cNvSpPr>
          <p:nvPr/>
        </p:nvSpPr>
        <p:spPr bwMode="auto">
          <a:xfrm>
            <a:off x="609600" y="1600200"/>
            <a:ext cx="7967663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Chúc các em chăm ngoan, học tốt !</a:t>
            </a:r>
          </a:p>
        </p:txBody>
      </p:sp>
      <p:sp>
        <p:nvSpPr>
          <p:cNvPr id="38916" name="Rectangle 6"/>
          <p:cNvSpPr>
            <a:spLocks noChangeArrowheads="1"/>
          </p:cNvSpPr>
          <p:nvPr/>
        </p:nvSpPr>
        <p:spPr bwMode="auto">
          <a:xfrm>
            <a:off x="0" y="5002213"/>
            <a:ext cx="9144000" cy="1855787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0099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uk-UA" altLang="en-US">
              <a:latin typeface=".VnTime" panose="020B7200000000000000" pitchFamily="34" charset="0"/>
            </a:endParaRPr>
          </a:p>
        </p:txBody>
      </p:sp>
      <p:pic>
        <p:nvPicPr>
          <p:cNvPr id="38917" name="Picture 7" descr="FIREWRK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276600"/>
            <a:ext cx="3698875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8" name="Picture 10" descr="peace_dove_olive_branch_hg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581400"/>
            <a:ext cx="3048000" cy="13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371600" y="1042988"/>
            <a:ext cx="6172200" cy="30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US" altLang="en-US" sz="1350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0" y="1206849"/>
            <a:ext cx="868680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600" b="1" dirty="0">
                <a:solidFill>
                  <a:srgbClr val="FF0000"/>
                </a:solidFill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</a:rPr>
              <a:t>Trong</a:t>
            </a:r>
            <a:r>
              <a:rPr lang="en-US" altLang="en-US" sz="3600" b="1" dirty="0">
                <a:solidFill>
                  <a:srgbClr val="FF0000"/>
                </a:solidFill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</a:rPr>
              <a:t>các</a:t>
            </a:r>
            <a:r>
              <a:rPr lang="en-US" altLang="en-US" sz="3600" b="1" dirty="0">
                <a:solidFill>
                  <a:srgbClr val="FF0000"/>
                </a:solidFill>
              </a:rPr>
              <a:t> ý </a:t>
            </a:r>
            <a:r>
              <a:rPr lang="en-US" altLang="en-US" sz="3600" b="1" dirty="0" err="1">
                <a:solidFill>
                  <a:srgbClr val="FF0000"/>
                </a:solidFill>
              </a:rPr>
              <a:t>dưới</a:t>
            </a:r>
            <a:r>
              <a:rPr lang="en-US" altLang="en-US" sz="3600" b="1" dirty="0">
                <a:solidFill>
                  <a:srgbClr val="FF0000"/>
                </a:solidFill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</a:rPr>
              <a:t>đây</a:t>
            </a:r>
            <a:r>
              <a:rPr lang="en-US" altLang="en-US" sz="3600" b="1" dirty="0">
                <a:solidFill>
                  <a:srgbClr val="FF0000"/>
                </a:solidFill>
              </a:rPr>
              <a:t>, ý </a:t>
            </a:r>
            <a:r>
              <a:rPr lang="en-US" altLang="en-US" sz="3600" b="1" dirty="0" err="1">
                <a:solidFill>
                  <a:srgbClr val="FF0000"/>
                </a:solidFill>
              </a:rPr>
              <a:t>nào</a:t>
            </a:r>
            <a:r>
              <a:rPr lang="en-US" altLang="en-US" sz="3600" b="1" dirty="0">
                <a:solidFill>
                  <a:srgbClr val="FF0000"/>
                </a:solidFill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</a:rPr>
              <a:t>thể</a:t>
            </a:r>
            <a:r>
              <a:rPr lang="en-US" altLang="en-US" sz="3600" b="1" dirty="0">
                <a:solidFill>
                  <a:srgbClr val="FF0000"/>
                </a:solidFill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</a:rPr>
              <a:t>hiện</a:t>
            </a:r>
            <a:r>
              <a:rPr lang="en-US" altLang="en-US" sz="3600" b="1" dirty="0">
                <a:solidFill>
                  <a:srgbClr val="FF0000"/>
                </a:solidFill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</a:rPr>
              <a:t>cách</a:t>
            </a:r>
            <a:r>
              <a:rPr lang="en-US" altLang="en-US" sz="3600" b="1" dirty="0">
                <a:solidFill>
                  <a:srgbClr val="FF0000"/>
                </a:solidFill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</a:rPr>
              <a:t>nhân</a:t>
            </a:r>
            <a:r>
              <a:rPr lang="en-US" altLang="en-US" sz="3600" b="1" dirty="0">
                <a:solidFill>
                  <a:srgbClr val="FF0000"/>
                </a:solidFill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</a:rPr>
              <a:t>hóa</a:t>
            </a:r>
            <a:r>
              <a:rPr lang="en-US" altLang="en-US" sz="36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533400" y="2667000"/>
            <a:ext cx="7848600" cy="319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514350" indent="-514350" eaLnBrk="1" hangingPunct="1">
              <a:lnSpc>
                <a:spcPct val="80000"/>
              </a:lnSpc>
              <a:spcBef>
                <a:spcPct val="50000"/>
              </a:spcBef>
              <a:buAutoNum type="alphaUcPeriod"/>
            </a:pPr>
            <a:r>
              <a:rPr lang="en-US" altLang="en-US" sz="3200" b="1" dirty="0" err="1">
                <a:solidFill>
                  <a:srgbClr val="0033CC"/>
                </a:solidFill>
              </a:rPr>
              <a:t>Gọi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sự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vật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bằng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từ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dùng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để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gọi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người</a:t>
            </a:r>
            <a:r>
              <a:rPr lang="en-US" altLang="en-US" sz="3200" b="1" dirty="0">
                <a:solidFill>
                  <a:srgbClr val="0033CC"/>
                </a:solidFill>
              </a:rPr>
              <a:t>.</a:t>
            </a:r>
          </a:p>
          <a:p>
            <a:pPr marL="514350" indent="-514350" eaLnBrk="1" hangingPunct="1">
              <a:lnSpc>
                <a:spcPct val="80000"/>
              </a:lnSpc>
              <a:spcBef>
                <a:spcPct val="50000"/>
              </a:spcBef>
              <a:buAutoNum type="alphaUcPeriod"/>
            </a:pP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Tả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sự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vật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bằng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từ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tả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đặc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điểm</a:t>
            </a:r>
            <a:r>
              <a:rPr lang="en-US" altLang="en-US" sz="3200" b="1" dirty="0">
                <a:solidFill>
                  <a:srgbClr val="0033CC"/>
                </a:solidFill>
              </a:rPr>
              <a:t>, </a:t>
            </a:r>
            <a:r>
              <a:rPr lang="en-US" altLang="en-US" sz="3200" b="1" dirty="0" err="1">
                <a:solidFill>
                  <a:srgbClr val="0033CC"/>
                </a:solidFill>
              </a:rPr>
              <a:t>hoạt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động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của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người</a:t>
            </a:r>
            <a:r>
              <a:rPr lang="en-US" altLang="en-US" sz="3200" b="1" dirty="0">
                <a:solidFill>
                  <a:srgbClr val="0033CC"/>
                </a:solidFill>
              </a:rPr>
              <a:t>.</a:t>
            </a:r>
          </a:p>
          <a:p>
            <a:pPr marL="514350" indent="-514350" eaLnBrk="1" hangingPunct="1">
              <a:lnSpc>
                <a:spcPct val="80000"/>
              </a:lnSpc>
              <a:spcBef>
                <a:spcPct val="50000"/>
              </a:spcBef>
              <a:buAutoNum type="alphaUcPeriod"/>
            </a:pPr>
            <a:r>
              <a:rPr lang="en-US" altLang="en-US" sz="3200" b="1" dirty="0" err="1">
                <a:solidFill>
                  <a:srgbClr val="0033CC"/>
                </a:solidFill>
              </a:rPr>
              <a:t>Trò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chuyện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với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sự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vật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như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trò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chuyện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với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người</a:t>
            </a:r>
            <a:r>
              <a:rPr lang="en-US" altLang="en-US" sz="3200" b="1" dirty="0">
                <a:solidFill>
                  <a:srgbClr val="0033CC"/>
                </a:solidFill>
              </a:rPr>
              <a:t>.</a:t>
            </a:r>
          </a:p>
          <a:p>
            <a:pPr marL="514350" indent="-514350" eaLnBrk="1" hangingPunct="1">
              <a:lnSpc>
                <a:spcPct val="80000"/>
              </a:lnSpc>
              <a:spcBef>
                <a:spcPct val="50000"/>
              </a:spcBef>
              <a:buAutoNum type="alphaUcPeriod"/>
            </a:pPr>
            <a:r>
              <a:rPr lang="en-US" altLang="en-US" sz="3200" b="1" dirty="0" err="1">
                <a:solidFill>
                  <a:srgbClr val="0033CC"/>
                </a:solidFill>
              </a:rPr>
              <a:t>Cả</a:t>
            </a:r>
            <a:r>
              <a:rPr lang="en-US" altLang="en-US" sz="3200" b="1" dirty="0">
                <a:solidFill>
                  <a:srgbClr val="0033CC"/>
                </a:solidFill>
              </a:rPr>
              <a:t> 3 ý </a:t>
            </a:r>
            <a:r>
              <a:rPr lang="en-US" altLang="en-US" sz="3200" b="1" dirty="0" err="1">
                <a:solidFill>
                  <a:srgbClr val="0033CC"/>
                </a:solidFill>
              </a:rPr>
              <a:t>trên</a:t>
            </a:r>
            <a:r>
              <a:rPr lang="en-US" altLang="en-US" sz="3200" b="1" dirty="0">
                <a:solidFill>
                  <a:srgbClr val="0033CC"/>
                </a:solidFill>
              </a:rPr>
              <a:t>.</a:t>
            </a:r>
          </a:p>
        </p:txBody>
      </p:sp>
      <p:sp>
        <p:nvSpPr>
          <p:cNvPr id="2" name="Oval 1"/>
          <p:cNvSpPr/>
          <p:nvPr/>
        </p:nvSpPr>
        <p:spPr>
          <a:xfrm>
            <a:off x="410308" y="5220071"/>
            <a:ext cx="685800" cy="68012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33600" y="381000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KIỂM TRA BÀI CŨ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/>
      <p:bldP spid="4110" grpId="0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1339010"/>
            <a:ext cx="82296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en-US" sz="4000" b="1" dirty="0" err="1">
                <a:solidFill>
                  <a:srgbClr val="FF0000"/>
                </a:solidFill>
              </a:rPr>
              <a:t>Nhân</a:t>
            </a:r>
            <a:r>
              <a:rPr lang="en-US" altLang="en-US" sz="4000" b="1" dirty="0">
                <a:solidFill>
                  <a:srgbClr val="FF0000"/>
                </a:solidFill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</a:rPr>
              <a:t>hoá</a:t>
            </a:r>
            <a:r>
              <a:rPr lang="en-US" altLang="en-US" sz="4000" b="1" dirty="0">
                <a:solidFill>
                  <a:srgbClr val="FF0000"/>
                </a:solidFill>
              </a:rPr>
              <a:t>. </a:t>
            </a:r>
            <a:r>
              <a:rPr lang="en-US" altLang="en-US" sz="4000" b="1" dirty="0" err="1">
                <a:solidFill>
                  <a:srgbClr val="FF0000"/>
                </a:solidFill>
              </a:rPr>
              <a:t>Ôn</a:t>
            </a:r>
            <a:r>
              <a:rPr lang="en-US" altLang="en-US" sz="4000" b="1" dirty="0">
                <a:solidFill>
                  <a:srgbClr val="FF0000"/>
                </a:solidFill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</a:rPr>
              <a:t>tập</a:t>
            </a:r>
            <a:r>
              <a:rPr lang="en-US" altLang="en-US" sz="4000" b="1" dirty="0">
                <a:solidFill>
                  <a:srgbClr val="FF0000"/>
                </a:solidFill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</a:rPr>
              <a:t>cách</a:t>
            </a:r>
            <a:r>
              <a:rPr lang="en-US" altLang="en-US" sz="4000" b="1" dirty="0">
                <a:solidFill>
                  <a:srgbClr val="FF0000"/>
                </a:solidFill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</a:rPr>
              <a:t>đặt</a:t>
            </a:r>
            <a:r>
              <a:rPr lang="en-US" altLang="en-US" sz="4000" b="1" dirty="0">
                <a:solidFill>
                  <a:srgbClr val="FF0000"/>
                </a:solidFill>
              </a:rPr>
              <a:t> </a:t>
            </a:r>
          </a:p>
          <a:p>
            <a:pPr algn="ctr">
              <a:defRPr/>
            </a:pPr>
            <a:r>
              <a:rPr lang="en-US" altLang="en-US" sz="4000" b="1" dirty="0" err="1">
                <a:solidFill>
                  <a:srgbClr val="FF0000"/>
                </a:solidFill>
              </a:rPr>
              <a:t>và</a:t>
            </a:r>
            <a:r>
              <a:rPr lang="en-US" altLang="en-US" sz="4000" b="1" dirty="0">
                <a:solidFill>
                  <a:srgbClr val="FF0000"/>
                </a:solidFill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</a:rPr>
              <a:t>trả</a:t>
            </a:r>
            <a:r>
              <a:rPr lang="en-US" altLang="en-US" sz="4000" b="1" dirty="0">
                <a:solidFill>
                  <a:srgbClr val="FF0000"/>
                </a:solidFill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</a:rPr>
              <a:t>lời</a:t>
            </a:r>
            <a:r>
              <a:rPr lang="en-US" altLang="en-US" sz="4000" b="1" dirty="0">
                <a:solidFill>
                  <a:srgbClr val="FF0000"/>
                </a:solidFill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</a:rPr>
              <a:t>câu</a:t>
            </a:r>
            <a:r>
              <a:rPr lang="en-US" altLang="en-US" sz="4000" b="1" dirty="0">
                <a:solidFill>
                  <a:srgbClr val="FF0000"/>
                </a:solidFill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</a:rPr>
              <a:t>hỏi</a:t>
            </a:r>
            <a:r>
              <a:rPr lang="en-US" altLang="en-US" sz="4000" b="1" dirty="0">
                <a:solidFill>
                  <a:srgbClr val="FF0000"/>
                </a:solidFill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</a:rPr>
              <a:t>Như</a:t>
            </a:r>
            <a:r>
              <a:rPr lang="en-US" altLang="en-US" sz="4000" b="1" dirty="0">
                <a:solidFill>
                  <a:srgbClr val="FF0000"/>
                </a:solidFill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</a:rPr>
              <a:t>thế</a:t>
            </a:r>
            <a:r>
              <a:rPr lang="en-US" altLang="en-US" sz="4000" b="1" dirty="0">
                <a:solidFill>
                  <a:srgbClr val="FF0000"/>
                </a:solidFill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</a:rPr>
              <a:t>nào</a:t>
            </a:r>
            <a:r>
              <a:rPr lang="en-US" altLang="en-US" sz="4000" b="1" dirty="0">
                <a:solidFill>
                  <a:srgbClr val="FF0000"/>
                </a:solidFill>
              </a:rPr>
              <a:t>?</a:t>
            </a:r>
            <a:endParaRPr lang="en-US" altLang="en-US" sz="4000" b="1" dirty="0">
              <a:solidFill>
                <a:srgbClr val="6600FF"/>
              </a:solidFill>
            </a:endParaRPr>
          </a:p>
          <a:p>
            <a:pPr algn="ctr">
              <a:defRPr/>
            </a:pPr>
            <a:endParaRPr lang="en-US" sz="4400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737175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err="1">
                <a:solidFill>
                  <a:srgbClr val="000099"/>
                </a:solidFill>
              </a:rPr>
              <a:t>Luyện</a:t>
            </a:r>
            <a:r>
              <a:rPr lang="en-US" sz="3200" u="sng" dirty="0">
                <a:solidFill>
                  <a:srgbClr val="000099"/>
                </a:solidFill>
              </a:rPr>
              <a:t> </a:t>
            </a:r>
            <a:r>
              <a:rPr lang="en-US" sz="3200" u="sng" dirty="0" err="1">
                <a:solidFill>
                  <a:srgbClr val="000099"/>
                </a:solidFill>
              </a:rPr>
              <a:t>từ</a:t>
            </a:r>
            <a:r>
              <a:rPr lang="en-US" sz="3200" u="sng" dirty="0">
                <a:solidFill>
                  <a:srgbClr val="000099"/>
                </a:solidFill>
              </a:rPr>
              <a:t> </a:t>
            </a:r>
            <a:r>
              <a:rPr lang="en-US" sz="3200" u="sng" dirty="0" err="1">
                <a:solidFill>
                  <a:srgbClr val="000099"/>
                </a:solidFill>
              </a:rPr>
              <a:t>và</a:t>
            </a:r>
            <a:r>
              <a:rPr lang="en-US" sz="3200" u="sng" dirty="0">
                <a:solidFill>
                  <a:srgbClr val="000099"/>
                </a:solidFill>
              </a:rPr>
              <a:t> </a:t>
            </a:r>
            <a:r>
              <a:rPr lang="en-US" sz="3200" u="sng" dirty="0" err="1">
                <a:solidFill>
                  <a:srgbClr val="000099"/>
                </a:solidFill>
              </a:rPr>
              <a:t>câu</a:t>
            </a:r>
            <a:endParaRPr lang="en-US" sz="3200" u="sng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76200" y="-230188"/>
            <a:ext cx="8382000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ct val="50000"/>
              </a:spcBef>
            </a:pPr>
            <a:endParaRPr lang="en-US" altLang="en-US" sz="2400" b="1">
              <a:solidFill>
                <a:srgbClr val="6600FF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 sz="3600" b="1" i="1" u="sng">
                <a:solidFill>
                  <a:srgbClr val="2327DD"/>
                </a:solidFill>
              </a:rPr>
              <a:t>Bài 1:</a:t>
            </a:r>
            <a:r>
              <a:rPr lang="en-US" altLang="en-US" sz="3600" b="1" i="1">
                <a:solidFill>
                  <a:srgbClr val="2327DD"/>
                </a:solidFill>
              </a:rPr>
              <a:t> Đọc bài thơ sau và trả lời câu hỏi :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1382713" y="1143000"/>
            <a:ext cx="38496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</a:rPr>
              <a:t>Đồng hồ báo thức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228600" y="1905000"/>
            <a:ext cx="61722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0000FF"/>
                </a:solidFill>
              </a:rPr>
              <a:t>Bác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kim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giờ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thận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trọng</a:t>
            </a:r>
            <a:r>
              <a:rPr lang="en-US" altLang="en-US" sz="3200" b="1" dirty="0">
                <a:solidFill>
                  <a:srgbClr val="0000FF"/>
                </a:solidFill>
              </a:rPr>
              <a:t>          </a:t>
            </a:r>
            <a:r>
              <a:rPr lang="en-US" altLang="en-US" sz="3200" b="1" dirty="0" err="1">
                <a:solidFill>
                  <a:srgbClr val="0000FF"/>
                </a:solidFill>
              </a:rPr>
              <a:t>Nhích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từng</a:t>
            </a:r>
            <a:r>
              <a:rPr lang="en-US" altLang="en-US" sz="3200" b="1" dirty="0">
                <a:solidFill>
                  <a:srgbClr val="0000FF"/>
                </a:solidFill>
              </a:rPr>
              <a:t> li, </a:t>
            </a:r>
            <a:r>
              <a:rPr lang="en-US" altLang="en-US" sz="3200" b="1" dirty="0" err="1">
                <a:solidFill>
                  <a:srgbClr val="0000FF"/>
                </a:solidFill>
              </a:rPr>
              <a:t>từng</a:t>
            </a:r>
            <a:r>
              <a:rPr lang="en-US" altLang="en-US" sz="3200" b="1" dirty="0">
                <a:solidFill>
                  <a:srgbClr val="0000FF"/>
                </a:solidFill>
              </a:rPr>
              <a:t> li                 </a:t>
            </a:r>
            <a:r>
              <a:rPr lang="en-US" altLang="en-US" sz="3200" b="1" dirty="0" err="1">
                <a:solidFill>
                  <a:srgbClr val="0000FF"/>
                </a:solidFill>
              </a:rPr>
              <a:t>Anh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kim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phút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lầm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lì</a:t>
            </a:r>
            <a:r>
              <a:rPr lang="en-US" altLang="en-US" sz="3200" b="1" dirty="0">
                <a:solidFill>
                  <a:srgbClr val="0000FF"/>
                </a:solidFill>
              </a:rPr>
              <a:t>                     </a:t>
            </a:r>
            <a:r>
              <a:rPr lang="en-US" altLang="en-US" sz="3200" b="1" dirty="0" err="1">
                <a:solidFill>
                  <a:srgbClr val="0000FF"/>
                </a:solidFill>
              </a:rPr>
              <a:t>Đi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từng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bước</a:t>
            </a:r>
            <a:r>
              <a:rPr lang="en-US" altLang="en-US" sz="3200" b="1" dirty="0">
                <a:solidFill>
                  <a:srgbClr val="0000FF"/>
                </a:solidFill>
              </a:rPr>
              <a:t>, </a:t>
            </a:r>
            <a:r>
              <a:rPr lang="en-US" altLang="en-US" sz="3200" b="1" dirty="0" err="1">
                <a:solidFill>
                  <a:srgbClr val="0000FF"/>
                </a:solidFill>
              </a:rPr>
              <a:t>từng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bước</a:t>
            </a:r>
            <a:r>
              <a:rPr lang="en-US" altLang="en-US" sz="32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4267200" y="632829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i="1" dirty="0" err="1">
                <a:solidFill>
                  <a:srgbClr val="FF3300"/>
                </a:solidFill>
                <a:cs typeface="Times New Roman" panose="02020603050405020304" pitchFamily="18" charset="0"/>
              </a:rPr>
              <a:t>Hoài</a:t>
            </a:r>
            <a:r>
              <a:rPr lang="en-US" altLang="en-US" sz="2400" b="1" i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FF3300"/>
                </a:solidFill>
                <a:cs typeface="Times New Roman" panose="02020603050405020304" pitchFamily="18" charset="0"/>
              </a:rPr>
              <a:t>Khánh</a:t>
            </a:r>
            <a:endParaRPr lang="en-US" altLang="en-US" sz="2400" b="1" i="1" dirty="0">
              <a:solidFill>
                <a:srgbClr val="FF3300"/>
              </a:solidFill>
              <a:cs typeface="Times New Roman" panose="02020603050405020304" pitchFamily="18" charset="0"/>
            </a:endParaRP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306388" y="4267200"/>
            <a:ext cx="5180012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0000FF"/>
                </a:solidFill>
              </a:rPr>
              <a:t>Bé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kim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giây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tinh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nghịch</a:t>
            </a:r>
            <a:r>
              <a:rPr lang="en-US" altLang="en-US" sz="3200" b="1" dirty="0">
                <a:solidFill>
                  <a:srgbClr val="0000FF"/>
                </a:solidFill>
              </a:rPr>
              <a:t>      </a:t>
            </a:r>
            <a:r>
              <a:rPr lang="en-US" altLang="en-US" sz="3200" b="1" dirty="0" err="1">
                <a:solidFill>
                  <a:srgbClr val="0000FF"/>
                </a:solidFill>
              </a:rPr>
              <a:t>Chạy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vút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lên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trước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hàng</a:t>
            </a:r>
            <a:r>
              <a:rPr lang="en-US" altLang="en-US" sz="3200" b="1" dirty="0">
                <a:solidFill>
                  <a:srgbClr val="0000FF"/>
                </a:solidFill>
              </a:rPr>
              <a:t>          Ba </a:t>
            </a:r>
            <a:r>
              <a:rPr lang="en-US" altLang="en-US" sz="3200" b="1" dirty="0" err="1">
                <a:solidFill>
                  <a:srgbClr val="0000FF"/>
                </a:solidFill>
              </a:rPr>
              <a:t>kim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cùng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tới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đích</a:t>
            </a:r>
            <a:r>
              <a:rPr lang="en-US" altLang="en-US" sz="3200" b="1" dirty="0">
                <a:solidFill>
                  <a:srgbClr val="0000FF"/>
                </a:solidFill>
              </a:rPr>
              <a:t>           Rung </a:t>
            </a:r>
            <a:r>
              <a:rPr lang="en-US" altLang="en-US" sz="3200" b="1" dirty="0" err="1">
                <a:solidFill>
                  <a:srgbClr val="0000FF"/>
                </a:solidFill>
              </a:rPr>
              <a:t>một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hồi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chuông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vang</a:t>
            </a:r>
            <a:r>
              <a:rPr lang="en-US" altLang="en-US" sz="3200" b="1" dirty="0">
                <a:solidFill>
                  <a:srgbClr val="0000FF"/>
                </a:solidFill>
              </a:rPr>
              <a:t>.</a:t>
            </a:r>
          </a:p>
        </p:txBody>
      </p:sp>
      <p:pic>
        <p:nvPicPr>
          <p:cNvPr id="22535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0" y="2222500"/>
            <a:ext cx="3386138" cy="338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8" grpId="0"/>
      <p:bldP spid="17429" grpId="0"/>
      <p:bldP spid="17430" grpId="0"/>
      <p:bldP spid="17432" grpId="0"/>
      <p:bldP spid="174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8"/>
          <p:cNvSpPr txBox="1">
            <a:spLocks noChangeArrowheads="1"/>
          </p:cNvSpPr>
          <p:nvPr/>
        </p:nvSpPr>
        <p:spPr bwMode="auto">
          <a:xfrm>
            <a:off x="228600" y="522288"/>
            <a:ext cx="84201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 i="1" u="sng">
                <a:solidFill>
                  <a:srgbClr val="2327DD"/>
                </a:solidFill>
              </a:rPr>
              <a:t>Bài 1:</a:t>
            </a:r>
            <a:r>
              <a:rPr lang="en-US" altLang="en-US" sz="3600" b="1" i="1">
                <a:solidFill>
                  <a:srgbClr val="2327DD"/>
                </a:solidFill>
              </a:rPr>
              <a:t> Đọc bài thơ sau và trả lời câu hỏi :</a:t>
            </a:r>
          </a:p>
        </p:txBody>
      </p:sp>
      <p:sp>
        <p:nvSpPr>
          <p:cNvPr id="23555" name="Text Box 29"/>
          <p:cNvSpPr txBox="1">
            <a:spLocks noChangeArrowheads="1"/>
          </p:cNvSpPr>
          <p:nvPr/>
        </p:nvSpPr>
        <p:spPr bwMode="auto">
          <a:xfrm>
            <a:off x="2519363" y="1163638"/>
            <a:ext cx="36290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</a:rPr>
              <a:t>Đồng hồ báo thức</a:t>
            </a:r>
          </a:p>
        </p:txBody>
      </p:sp>
      <p:sp>
        <p:nvSpPr>
          <p:cNvPr id="23556" name="Text Box 30"/>
          <p:cNvSpPr txBox="1">
            <a:spLocks noChangeArrowheads="1"/>
          </p:cNvSpPr>
          <p:nvPr/>
        </p:nvSpPr>
        <p:spPr bwMode="auto">
          <a:xfrm>
            <a:off x="258536" y="2089150"/>
            <a:ext cx="40290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0000FF"/>
                </a:solidFill>
              </a:rPr>
              <a:t>Bác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kim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giờ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thận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trọng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Nhích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từng</a:t>
            </a:r>
            <a:r>
              <a:rPr lang="en-US" altLang="en-US" sz="2800" b="1" dirty="0">
                <a:solidFill>
                  <a:srgbClr val="0000FF"/>
                </a:solidFill>
              </a:rPr>
              <a:t> li, </a:t>
            </a:r>
            <a:r>
              <a:rPr lang="en-US" altLang="en-US" sz="2800" b="1" dirty="0" err="1">
                <a:solidFill>
                  <a:srgbClr val="0000FF"/>
                </a:solidFill>
              </a:rPr>
              <a:t>từng</a:t>
            </a:r>
            <a:r>
              <a:rPr lang="en-US" altLang="en-US" sz="2800" b="1" dirty="0">
                <a:solidFill>
                  <a:srgbClr val="0000FF"/>
                </a:solidFill>
              </a:rPr>
              <a:t> li </a:t>
            </a:r>
            <a:r>
              <a:rPr lang="en-US" altLang="en-US" sz="2800" b="1" dirty="0" err="1">
                <a:solidFill>
                  <a:srgbClr val="0000FF"/>
                </a:solidFill>
              </a:rPr>
              <a:t>Anh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kim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phút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lầm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lì</a:t>
            </a:r>
            <a:r>
              <a:rPr lang="en-US" altLang="en-US" sz="2800" b="1" dirty="0">
                <a:solidFill>
                  <a:srgbClr val="0000FF"/>
                </a:solidFill>
              </a:rPr>
              <a:t>     </a:t>
            </a:r>
            <a:r>
              <a:rPr lang="en-US" altLang="en-US" sz="2800" b="1" dirty="0" err="1">
                <a:solidFill>
                  <a:srgbClr val="0000FF"/>
                </a:solidFill>
              </a:rPr>
              <a:t>Đi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từng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bước</a:t>
            </a:r>
            <a:r>
              <a:rPr lang="en-US" altLang="en-US" sz="2800" b="1" dirty="0">
                <a:solidFill>
                  <a:srgbClr val="0000FF"/>
                </a:solidFill>
              </a:rPr>
              <a:t>, </a:t>
            </a:r>
            <a:r>
              <a:rPr lang="en-US" altLang="en-US" sz="2800" b="1" dirty="0" err="1">
                <a:solidFill>
                  <a:srgbClr val="0000FF"/>
                </a:solidFill>
              </a:rPr>
              <a:t>từng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bước</a:t>
            </a:r>
            <a:r>
              <a:rPr lang="en-US" altLang="en-US" sz="28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23557" name="Text Box 31"/>
          <p:cNvSpPr txBox="1">
            <a:spLocks noChangeArrowheads="1"/>
          </p:cNvSpPr>
          <p:nvPr/>
        </p:nvSpPr>
        <p:spPr bwMode="auto">
          <a:xfrm>
            <a:off x="4562702" y="2133600"/>
            <a:ext cx="45212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0000FF"/>
                </a:solidFill>
              </a:rPr>
              <a:t>Bé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kim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giây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tinh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nghịch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Chạy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vút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lên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trước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hàng</a:t>
            </a:r>
            <a:r>
              <a:rPr lang="en-US" altLang="en-US" sz="2800" b="1" dirty="0">
                <a:solidFill>
                  <a:srgbClr val="0000FF"/>
                </a:solidFill>
              </a:rPr>
              <a:t>   Ba </a:t>
            </a:r>
            <a:r>
              <a:rPr lang="en-US" altLang="en-US" sz="2800" b="1" dirty="0" err="1">
                <a:solidFill>
                  <a:srgbClr val="0000FF"/>
                </a:solidFill>
              </a:rPr>
              <a:t>kim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cùng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tới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đích</a:t>
            </a:r>
            <a:r>
              <a:rPr lang="en-US" altLang="en-US" sz="2800" b="1" dirty="0">
                <a:solidFill>
                  <a:srgbClr val="0000FF"/>
                </a:solidFill>
              </a:rPr>
              <a:t>    Rung </a:t>
            </a:r>
            <a:r>
              <a:rPr lang="en-US" altLang="en-US" sz="2800" b="1" dirty="0" err="1">
                <a:solidFill>
                  <a:srgbClr val="0000FF"/>
                </a:solidFill>
              </a:rPr>
              <a:t>một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hồi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chuông</a:t>
            </a:r>
            <a:r>
              <a:rPr lang="en-US" altLang="en-US" sz="2800" b="1" dirty="0">
                <a:solidFill>
                  <a:srgbClr val="0000FF"/>
                </a:solidFill>
              </a:rPr>
              <a:t> vang.</a:t>
            </a:r>
          </a:p>
        </p:txBody>
      </p:sp>
      <p:sp>
        <p:nvSpPr>
          <p:cNvPr id="23558" name="Text Box 32"/>
          <p:cNvSpPr txBox="1">
            <a:spLocks noChangeArrowheads="1"/>
          </p:cNvSpPr>
          <p:nvPr/>
        </p:nvSpPr>
        <p:spPr bwMode="auto">
          <a:xfrm>
            <a:off x="6400800" y="4264025"/>
            <a:ext cx="1905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 err="1">
                <a:solidFill>
                  <a:srgbClr val="0000FF"/>
                </a:solidFill>
              </a:rPr>
              <a:t>Hoài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</a:rPr>
              <a:t>Khánh</a:t>
            </a:r>
            <a:endParaRPr lang="en-US" altLang="en-US" sz="2400" b="1" i="1" dirty="0">
              <a:solidFill>
                <a:srgbClr val="FF3300"/>
              </a:solidFill>
              <a:latin typeface=".VnTime" panose="020B7200000000000000" pitchFamily="34" charset="0"/>
            </a:endParaRPr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0" y="4724400"/>
            <a:ext cx="9042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 dirty="0">
                <a:latin typeface="Arial" panose="020B0604020202020204" pitchFamily="34" charset="0"/>
              </a:rPr>
              <a:t> </a:t>
            </a:r>
            <a:r>
              <a:rPr lang="en-US" altLang="en-US" sz="3200" b="1" dirty="0"/>
              <a:t>a)</a:t>
            </a:r>
            <a:r>
              <a:rPr lang="en-US" altLang="en-US" sz="3200" b="1" dirty="0" err="1"/>
              <a:t>Trong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bài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thơ</a:t>
            </a:r>
            <a:r>
              <a:rPr lang="en-US" altLang="en-US" sz="3200" b="1" dirty="0"/>
              <a:t>, </a:t>
            </a:r>
            <a:r>
              <a:rPr lang="en-US" altLang="en-US" sz="3200" b="1" dirty="0" err="1"/>
              <a:t>những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vật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nào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được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nhân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hoá</a:t>
            </a:r>
            <a:r>
              <a:rPr lang="en-US" altLang="en-US" sz="3200" b="1" dirty="0"/>
              <a:t> ?    </a:t>
            </a:r>
          </a:p>
          <a:p>
            <a:pPr eaLnBrk="1" hangingPunct="1"/>
            <a:r>
              <a:rPr lang="en-US" altLang="en-US" sz="3200" b="1" dirty="0"/>
              <a:t> b)</a:t>
            </a:r>
            <a:r>
              <a:rPr lang="en-US" altLang="en-US" sz="3200" b="1" dirty="0" err="1"/>
              <a:t>Những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vật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ấy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được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nhân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hoá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bằng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cách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nào</a:t>
            </a:r>
            <a:r>
              <a:rPr lang="en-US" altLang="en-US" sz="3200" b="1" dirty="0"/>
              <a:t> ?                  </a:t>
            </a:r>
          </a:p>
          <a:p>
            <a:pPr eaLnBrk="1" hangingPunct="1"/>
            <a:r>
              <a:rPr lang="en-US" altLang="en-US" sz="3200" b="1" dirty="0"/>
              <a:t> c) </a:t>
            </a:r>
            <a:r>
              <a:rPr lang="en-US" altLang="en-US" sz="3200" b="1" dirty="0" err="1"/>
              <a:t>Em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thích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hình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ảnh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nào</a:t>
            </a:r>
            <a:r>
              <a:rPr lang="en-US" altLang="en-US" sz="3200" b="1" dirty="0"/>
              <a:t>? </a:t>
            </a:r>
            <a:r>
              <a:rPr lang="en-US" altLang="en-US" sz="3200" b="1" dirty="0" err="1"/>
              <a:t>Vì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sao</a:t>
            </a:r>
            <a:r>
              <a:rPr lang="en-US" altLang="en-US" sz="3200" b="1" dirty="0"/>
              <a:t> ?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828800" y="2514600"/>
            <a:ext cx="670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8476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184355"/>
              </p:ext>
            </p:extLst>
          </p:nvPr>
        </p:nvGraphicFramePr>
        <p:xfrm>
          <a:off x="76200" y="228600"/>
          <a:ext cx="8915400" cy="6175336"/>
        </p:xfrm>
        <a:graphic>
          <a:graphicData uri="http://schemas.openxmlformats.org/drawingml/2006/table">
            <a:tbl>
              <a:tblPr/>
              <a:tblGrid>
                <a:gridCol w="1830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29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a) </a:t>
                      </a:r>
                      <a:r>
                        <a:rPr kumimoji="0" lang="en-US" sz="2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Sự</a:t>
                      </a:r>
                      <a:r>
                        <a:rPr kumimoji="0" 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vật</a:t>
                      </a:r>
                      <a:r>
                        <a:rPr kumimoji="0" 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2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được</a:t>
                      </a:r>
                      <a:r>
                        <a:rPr kumimoji="0" 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nhân</a:t>
                      </a:r>
                      <a:r>
                        <a:rPr kumimoji="0" 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2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hoá</a:t>
                      </a:r>
                      <a:r>
                        <a:rPr kumimoji="0" lang="en-US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b)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Cách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nhân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hóa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dùng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để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gọi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sự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như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gọi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ngữ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dùng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để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miêu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tả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sự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như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tả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6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6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6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6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 Box 61"/>
          <p:cNvSpPr txBox="1">
            <a:spLocks noChangeArrowheads="1"/>
          </p:cNvSpPr>
          <p:nvPr/>
        </p:nvSpPr>
        <p:spPr bwMode="auto">
          <a:xfrm>
            <a:off x="171450" y="3038475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Kim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giờ</a:t>
            </a:r>
            <a:r>
              <a:rPr lang="en-US" sz="2800" kern="0" dirty="0">
                <a:solidFill>
                  <a:srgbClr val="2327DD"/>
                </a:solidFill>
              </a:rPr>
              <a:t> </a:t>
            </a:r>
          </a:p>
        </p:txBody>
      </p:sp>
      <p:sp>
        <p:nvSpPr>
          <p:cNvPr id="6" name="Text Box 59"/>
          <p:cNvSpPr txBox="1">
            <a:spLocks noChangeArrowheads="1"/>
          </p:cNvSpPr>
          <p:nvPr/>
        </p:nvSpPr>
        <p:spPr bwMode="auto">
          <a:xfrm>
            <a:off x="209550" y="3911600"/>
            <a:ext cx="1600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Kim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phút</a:t>
            </a:r>
            <a:r>
              <a:rPr lang="en-US" sz="2800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7" name="Text Box 60"/>
          <p:cNvSpPr txBox="1">
            <a:spLocks noChangeArrowheads="1"/>
          </p:cNvSpPr>
          <p:nvPr/>
        </p:nvSpPr>
        <p:spPr bwMode="auto">
          <a:xfrm>
            <a:off x="144463" y="4784725"/>
            <a:ext cx="16002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Kim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giây</a:t>
            </a:r>
            <a:r>
              <a:rPr lang="en-US" sz="2800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8" name="Text Box 62"/>
          <p:cNvSpPr txBox="1">
            <a:spLocks noChangeArrowheads="1"/>
          </p:cNvSpPr>
          <p:nvPr/>
        </p:nvSpPr>
        <p:spPr bwMode="auto">
          <a:xfrm>
            <a:off x="152400" y="5672138"/>
            <a:ext cx="17414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Cả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kim</a:t>
            </a:r>
            <a:r>
              <a:rPr lang="en-US" sz="2800" b="1" i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sz="2800" b="1" i="1" kern="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9" name="Text Box 53"/>
          <p:cNvSpPr txBox="1">
            <a:spLocks noChangeArrowheads="1"/>
          </p:cNvSpPr>
          <p:nvPr/>
        </p:nvSpPr>
        <p:spPr bwMode="auto">
          <a:xfrm>
            <a:off x="2119313" y="3005138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i="1" kern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bác</a:t>
            </a:r>
            <a:endParaRPr lang="en-US" sz="2800" b="1" i="1" kern="0" dirty="0">
              <a:solidFill>
                <a:srgbClr val="2327D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10" name="Text Box 54"/>
          <p:cNvSpPr txBox="1">
            <a:spLocks noChangeArrowheads="1"/>
          </p:cNvSpPr>
          <p:nvPr/>
        </p:nvSpPr>
        <p:spPr bwMode="auto">
          <a:xfrm>
            <a:off x="2039938" y="3962400"/>
            <a:ext cx="1771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anh</a:t>
            </a:r>
            <a:endParaRPr lang="en-US" sz="2800" b="1" i="1" kern="0" dirty="0">
              <a:solidFill>
                <a:srgbClr val="2327DD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Text Box 55"/>
          <p:cNvSpPr txBox="1">
            <a:spLocks noChangeArrowheads="1"/>
          </p:cNvSpPr>
          <p:nvPr/>
        </p:nvSpPr>
        <p:spPr bwMode="auto">
          <a:xfrm>
            <a:off x="2039938" y="4810125"/>
            <a:ext cx="1752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bé</a:t>
            </a:r>
            <a:endParaRPr lang="en-US" sz="2800" b="1" i="1" kern="0" dirty="0">
              <a:solidFill>
                <a:srgbClr val="2327DD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" name="Text Box 56"/>
          <p:cNvSpPr txBox="1">
            <a:spLocks noChangeArrowheads="1"/>
          </p:cNvSpPr>
          <p:nvPr/>
        </p:nvSpPr>
        <p:spPr bwMode="auto">
          <a:xfrm>
            <a:off x="3814763" y="2949575"/>
            <a:ext cx="53324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thận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trọng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nhích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từng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li,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từng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li.</a:t>
            </a:r>
          </a:p>
        </p:txBody>
      </p:sp>
      <p:sp>
        <p:nvSpPr>
          <p:cNvPr id="13" name="Text Box 63"/>
          <p:cNvSpPr txBox="1">
            <a:spLocks noChangeArrowheads="1"/>
          </p:cNvSpPr>
          <p:nvPr/>
        </p:nvSpPr>
        <p:spPr bwMode="auto">
          <a:xfrm>
            <a:off x="4038600" y="3908425"/>
            <a:ext cx="5638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lầm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lì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đi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từng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bước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từng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bước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14" name="Text Box 57"/>
          <p:cNvSpPr txBox="1">
            <a:spLocks noChangeArrowheads="1"/>
          </p:cNvSpPr>
          <p:nvPr/>
        </p:nvSpPr>
        <p:spPr bwMode="auto">
          <a:xfrm>
            <a:off x="3811588" y="4629150"/>
            <a:ext cx="510381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tinh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nghịch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chạy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vút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lên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trước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hàng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15" name="Text Box 58"/>
          <p:cNvSpPr txBox="1">
            <a:spLocks noChangeArrowheads="1"/>
          </p:cNvSpPr>
          <p:nvPr/>
        </p:nvSpPr>
        <p:spPr bwMode="auto">
          <a:xfrm>
            <a:off x="3960813" y="5486400"/>
            <a:ext cx="495458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Cùng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tới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đích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rung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một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hồi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chuông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vang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49" name="Group 69"/>
          <p:cNvGraphicFramePr>
            <a:graphicFrameLocks noGrp="1"/>
          </p:cNvGraphicFramePr>
          <p:nvPr/>
        </p:nvGraphicFramePr>
        <p:xfrm>
          <a:off x="152400" y="304800"/>
          <a:ext cx="8915400" cy="4098925"/>
        </p:xfrm>
        <a:graphic>
          <a:graphicData uri="http://schemas.openxmlformats.org/drawingml/2006/table">
            <a:tbl>
              <a:tblPr/>
              <a:tblGrid>
                <a:gridCol w="1860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0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339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57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a,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Sự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vật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được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nhân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hóa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0" marB="4571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b,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Cách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nhân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hóa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dùng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để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gọi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sự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ngữ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dùng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để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miêu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tả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sự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như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4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Kim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giờ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0" marB="4571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Bác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4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Kim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phút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0" marB="4571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Anh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1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Kim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giây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0" marB="4571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Bé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Cả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kim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0" marB="4571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5630" name="Text Box 37"/>
          <p:cNvSpPr txBox="1">
            <a:spLocks noChangeArrowheads="1"/>
          </p:cNvSpPr>
          <p:nvPr/>
        </p:nvSpPr>
        <p:spPr bwMode="auto">
          <a:xfrm>
            <a:off x="5105400" y="1981200"/>
            <a:ext cx="396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FF3300"/>
                </a:solidFill>
              </a:rPr>
              <a:t>thận trọng, nhích từng li,  từng li</a:t>
            </a:r>
          </a:p>
        </p:txBody>
      </p:sp>
      <p:sp>
        <p:nvSpPr>
          <p:cNvPr id="25631" name="Text Box 38"/>
          <p:cNvSpPr txBox="1">
            <a:spLocks noChangeArrowheads="1"/>
          </p:cNvSpPr>
          <p:nvPr/>
        </p:nvSpPr>
        <p:spPr bwMode="auto">
          <a:xfrm>
            <a:off x="5214938" y="2447925"/>
            <a:ext cx="3657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FF3300"/>
                </a:solidFill>
              </a:rPr>
              <a:t>lầm lì, đi từng bước, từng bước</a:t>
            </a:r>
          </a:p>
        </p:txBody>
      </p:sp>
      <p:sp>
        <p:nvSpPr>
          <p:cNvPr id="25632" name="Text Box 39"/>
          <p:cNvSpPr txBox="1">
            <a:spLocks noChangeArrowheads="1"/>
          </p:cNvSpPr>
          <p:nvPr/>
        </p:nvSpPr>
        <p:spPr bwMode="auto">
          <a:xfrm>
            <a:off x="5105400" y="3044825"/>
            <a:ext cx="4038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 err="1">
                <a:solidFill>
                  <a:srgbClr val="FF3300"/>
                </a:solidFill>
              </a:rPr>
              <a:t>tinh</a:t>
            </a:r>
            <a:r>
              <a:rPr lang="en-US" altLang="en-US" sz="2000" b="1" dirty="0">
                <a:solidFill>
                  <a:srgbClr val="FF3300"/>
                </a:solidFill>
              </a:rPr>
              <a:t> </a:t>
            </a:r>
            <a:r>
              <a:rPr lang="en-US" altLang="en-US" sz="2000" b="1" dirty="0" err="1">
                <a:solidFill>
                  <a:srgbClr val="FF3300"/>
                </a:solidFill>
              </a:rPr>
              <a:t>nghịch</a:t>
            </a:r>
            <a:r>
              <a:rPr lang="en-US" altLang="en-US" sz="2000" b="1" dirty="0">
                <a:solidFill>
                  <a:srgbClr val="FF3300"/>
                </a:solidFill>
              </a:rPr>
              <a:t>, </a:t>
            </a:r>
            <a:r>
              <a:rPr lang="en-US" altLang="en-US" sz="2000" b="1" dirty="0" err="1">
                <a:solidFill>
                  <a:srgbClr val="FF3300"/>
                </a:solidFill>
              </a:rPr>
              <a:t>chạy</a:t>
            </a:r>
            <a:r>
              <a:rPr lang="en-US" altLang="en-US" sz="2000" b="1" dirty="0">
                <a:solidFill>
                  <a:srgbClr val="FF3300"/>
                </a:solidFill>
              </a:rPr>
              <a:t> </a:t>
            </a:r>
            <a:r>
              <a:rPr lang="en-US" altLang="en-US" sz="2000" b="1" dirty="0" err="1">
                <a:solidFill>
                  <a:srgbClr val="FF3300"/>
                </a:solidFill>
              </a:rPr>
              <a:t>vút</a:t>
            </a:r>
            <a:r>
              <a:rPr lang="en-US" altLang="en-US" sz="2000" b="1" dirty="0">
                <a:solidFill>
                  <a:srgbClr val="FF3300"/>
                </a:solidFill>
              </a:rPr>
              <a:t> </a:t>
            </a:r>
            <a:r>
              <a:rPr lang="en-US" altLang="en-US" sz="2000" b="1" dirty="0" err="1">
                <a:solidFill>
                  <a:srgbClr val="FF3300"/>
                </a:solidFill>
              </a:rPr>
              <a:t>lên</a:t>
            </a:r>
            <a:r>
              <a:rPr lang="en-US" altLang="en-US" sz="2000" b="1" dirty="0">
                <a:solidFill>
                  <a:srgbClr val="FF3300"/>
                </a:solidFill>
              </a:rPr>
              <a:t> </a:t>
            </a:r>
            <a:r>
              <a:rPr lang="en-US" altLang="en-US" sz="2000" b="1" dirty="0" err="1">
                <a:solidFill>
                  <a:srgbClr val="FF3300"/>
                </a:solidFill>
              </a:rPr>
              <a:t>trước</a:t>
            </a:r>
            <a:r>
              <a:rPr lang="en-US" altLang="en-US" sz="2000" b="1" dirty="0">
                <a:solidFill>
                  <a:srgbClr val="FF3300"/>
                </a:solidFill>
              </a:rPr>
              <a:t> </a:t>
            </a:r>
            <a:r>
              <a:rPr lang="en-US" altLang="en-US" sz="2000" b="1" dirty="0" err="1">
                <a:solidFill>
                  <a:srgbClr val="FF3300"/>
                </a:solidFill>
              </a:rPr>
              <a:t>hàng</a:t>
            </a:r>
            <a:endParaRPr lang="en-US" altLang="en-US" sz="2000" b="1" dirty="0">
              <a:solidFill>
                <a:srgbClr val="FF3300"/>
              </a:solidFill>
            </a:endParaRPr>
          </a:p>
        </p:txBody>
      </p:sp>
      <p:sp>
        <p:nvSpPr>
          <p:cNvPr id="25633" name="Text Box 40"/>
          <p:cNvSpPr txBox="1">
            <a:spLocks noChangeArrowheads="1"/>
          </p:cNvSpPr>
          <p:nvPr/>
        </p:nvSpPr>
        <p:spPr bwMode="auto">
          <a:xfrm>
            <a:off x="5359400" y="3695700"/>
            <a:ext cx="34528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FF3300"/>
                </a:solidFill>
              </a:rPr>
              <a:t>cùng tới đích, rung một hồi chuông vang</a:t>
            </a:r>
          </a:p>
        </p:txBody>
      </p:sp>
      <p:sp>
        <p:nvSpPr>
          <p:cNvPr id="25634" name="Text Box 41"/>
          <p:cNvSpPr txBox="1">
            <a:spLocks noChangeArrowheads="1"/>
          </p:cNvSpPr>
          <p:nvPr/>
        </p:nvSpPr>
        <p:spPr bwMode="auto">
          <a:xfrm>
            <a:off x="685800" y="45720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 sz="2400">
              <a:latin typeface="Arial" panose="020B0604020202020204" pitchFamily="34" charset="0"/>
            </a:endParaRPr>
          </a:p>
        </p:txBody>
      </p:sp>
      <p:sp>
        <p:nvSpPr>
          <p:cNvPr id="20524" name="Rectangle 44"/>
          <p:cNvSpPr>
            <a:spLocks noChangeArrowheads="1"/>
          </p:cNvSpPr>
          <p:nvPr/>
        </p:nvSpPr>
        <p:spPr bwMode="auto">
          <a:xfrm>
            <a:off x="245593" y="4667990"/>
            <a:ext cx="7959725" cy="4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3200" b="1" dirty="0">
                <a:solidFill>
                  <a:srgbClr val="339933"/>
                </a:solidFill>
              </a:rPr>
              <a:t>c. </a:t>
            </a:r>
            <a:r>
              <a:rPr lang="en-US" altLang="en-US" sz="3200" b="1" dirty="0" err="1">
                <a:solidFill>
                  <a:srgbClr val="339933"/>
                </a:solidFill>
              </a:rPr>
              <a:t>Em</a:t>
            </a:r>
            <a:r>
              <a:rPr lang="en-US" altLang="en-US" sz="3200" b="1" dirty="0">
                <a:solidFill>
                  <a:srgbClr val="339933"/>
                </a:solidFill>
              </a:rPr>
              <a:t> </a:t>
            </a:r>
            <a:r>
              <a:rPr lang="en-US" altLang="en-US" sz="3200" b="1" dirty="0" err="1">
                <a:solidFill>
                  <a:srgbClr val="339933"/>
                </a:solidFill>
              </a:rPr>
              <a:t>thích</a:t>
            </a:r>
            <a:r>
              <a:rPr lang="en-US" altLang="en-US" sz="3200" b="1" dirty="0">
                <a:solidFill>
                  <a:srgbClr val="339933"/>
                </a:solidFill>
              </a:rPr>
              <a:t> </a:t>
            </a:r>
            <a:r>
              <a:rPr lang="en-US" altLang="en-US" sz="3200" b="1" dirty="0" err="1">
                <a:solidFill>
                  <a:srgbClr val="339933"/>
                </a:solidFill>
              </a:rPr>
              <a:t>hình</a:t>
            </a:r>
            <a:r>
              <a:rPr lang="en-US" altLang="en-US" sz="3200" b="1" dirty="0">
                <a:solidFill>
                  <a:srgbClr val="339933"/>
                </a:solidFill>
              </a:rPr>
              <a:t> </a:t>
            </a:r>
            <a:r>
              <a:rPr lang="en-US" altLang="en-US" sz="3200" b="1" dirty="0" err="1">
                <a:solidFill>
                  <a:srgbClr val="339933"/>
                </a:solidFill>
              </a:rPr>
              <a:t>ảnh</a:t>
            </a:r>
            <a:r>
              <a:rPr lang="en-US" altLang="en-US" sz="3200" b="1" dirty="0">
                <a:solidFill>
                  <a:srgbClr val="339933"/>
                </a:solidFill>
              </a:rPr>
              <a:t> </a:t>
            </a:r>
            <a:r>
              <a:rPr lang="en-US" altLang="en-US" sz="3200" b="1" dirty="0" err="1">
                <a:solidFill>
                  <a:srgbClr val="339933"/>
                </a:solidFill>
              </a:rPr>
              <a:t>nhân</a:t>
            </a:r>
            <a:r>
              <a:rPr lang="en-US" altLang="en-US" sz="3200" b="1" dirty="0">
                <a:solidFill>
                  <a:srgbClr val="339933"/>
                </a:solidFill>
              </a:rPr>
              <a:t> </a:t>
            </a:r>
            <a:r>
              <a:rPr lang="en-US" altLang="en-US" sz="3200" b="1" dirty="0" err="1">
                <a:solidFill>
                  <a:srgbClr val="339933"/>
                </a:solidFill>
              </a:rPr>
              <a:t>hóa</a:t>
            </a:r>
            <a:r>
              <a:rPr lang="en-US" altLang="en-US" sz="3200" b="1" dirty="0">
                <a:solidFill>
                  <a:srgbClr val="339933"/>
                </a:solidFill>
              </a:rPr>
              <a:t> </a:t>
            </a:r>
            <a:r>
              <a:rPr lang="en-US" altLang="en-US" sz="3200" b="1" dirty="0" err="1">
                <a:solidFill>
                  <a:srgbClr val="339933"/>
                </a:solidFill>
              </a:rPr>
              <a:t>nào</a:t>
            </a:r>
            <a:r>
              <a:rPr lang="en-US" altLang="en-US" sz="3200" b="1" dirty="0">
                <a:solidFill>
                  <a:srgbClr val="339933"/>
                </a:solidFill>
              </a:rPr>
              <a:t>? </a:t>
            </a:r>
            <a:r>
              <a:rPr lang="en-US" altLang="en-US" sz="3200" b="1" dirty="0" err="1">
                <a:solidFill>
                  <a:srgbClr val="339933"/>
                </a:solidFill>
              </a:rPr>
              <a:t>Vì</a:t>
            </a:r>
            <a:r>
              <a:rPr lang="en-US" altLang="en-US" sz="3200" b="1" dirty="0">
                <a:solidFill>
                  <a:srgbClr val="339933"/>
                </a:solidFill>
              </a:rPr>
              <a:t> </a:t>
            </a:r>
            <a:r>
              <a:rPr lang="en-US" altLang="en-US" sz="3200" b="1" dirty="0" err="1">
                <a:solidFill>
                  <a:srgbClr val="339933"/>
                </a:solidFill>
              </a:rPr>
              <a:t>sao</a:t>
            </a:r>
            <a:r>
              <a:rPr lang="en-US" altLang="en-US" sz="3200" b="1" dirty="0">
                <a:solidFill>
                  <a:srgbClr val="339933"/>
                </a:solidFill>
              </a:rPr>
              <a:t>?</a:t>
            </a:r>
          </a:p>
        </p:txBody>
      </p:sp>
      <p:sp>
        <p:nvSpPr>
          <p:cNvPr id="20525" name="Text Box 45"/>
          <p:cNvSpPr txBox="1">
            <a:spLocks noChangeArrowheads="1"/>
          </p:cNvSpPr>
          <p:nvPr/>
        </p:nvSpPr>
        <p:spPr bwMode="auto">
          <a:xfrm>
            <a:off x="7950200" y="19812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 err="1">
                <a:solidFill>
                  <a:srgbClr val="0033CC"/>
                </a:solidFill>
              </a:rPr>
              <a:t>từng</a:t>
            </a:r>
            <a:r>
              <a:rPr lang="en-US" altLang="en-US" sz="2000" b="1" dirty="0">
                <a:solidFill>
                  <a:srgbClr val="0033CC"/>
                </a:solidFill>
              </a:rPr>
              <a:t> li</a:t>
            </a:r>
          </a:p>
        </p:txBody>
      </p:sp>
      <p:sp>
        <p:nvSpPr>
          <p:cNvPr id="20527" name="Text Box 47"/>
          <p:cNvSpPr txBox="1">
            <a:spLocks noChangeArrowheads="1"/>
          </p:cNvSpPr>
          <p:nvPr/>
        </p:nvSpPr>
        <p:spPr bwMode="auto">
          <a:xfrm>
            <a:off x="5111750" y="3046413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33CC"/>
                </a:solidFill>
              </a:rPr>
              <a:t>tinh nghịch</a:t>
            </a:r>
          </a:p>
        </p:txBody>
      </p:sp>
      <p:sp>
        <p:nvSpPr>
          <p:cNvPr id="20528" name="AutoShape 48"/>
          <p:cNvSpPr>
            <a:spLocks noChangeArrowheads="1"/>
          </p:cNvSpPr>
          <p:nvPr/>
        </p:nvSpPr>
        <p:spPr bwMode="auto">
          <a:xfrm>
            <a:off x="533400" y="2620963"/>
            <a:ext cx="2819400" cy="1501775"/>
          </a:xfrm>
          <a:prstGeom prst="wedgeRoundRectCallout">
            <a:avLst>
              <a:gd name="adj1" fmla="val 145755"/>
              <a:gd name="adj2" fmla="val -4556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en-US" sz="2800" b="1" dirty="0" err="1">
                <a:solidFill>
                  <a:srgbClr val="0033CC"/>
                </a:solidFill>
              </a:rPr>
              <a:t>nghịch</a:t>
            </a:r>
            <a:r>
              <a:rPr lang="en-US" sz="2800" b="1" dirty="0">
                <a:solidFill>
                  <a:srgbClr val="0033CC"/>
                </a:solidFill>
              </a:rPr>
              <a:t> </a:t>
            </a:r>
            <a:r>
              <a:rPr lang="en-US" sz="2800" b="1" dirty="0" err="1">
                <a:solidFill>
                  <a:srgbClr val="0033CC"/>
                </a:solidFill>
              </a:rPr>
              <a:t>ngợm</a:t>
            </a:r>
            <a:r>
              <a:rPr lang="en-US" sz="2800" b="1" dirty="0">
                <a:solidFill>
                  <a:srgbClr val="0033CC"/>
                </a:solidFill>
              </a:rPr>
              <a:t> </a:t>
            </a:r>
            <a:r>
              <a:rPr lang="en-US" sz="2800" b="1" dirty="0" err="1">
                <a:solidFill>
                  <a:srgbClr val="0033CC"/>
                </a:solidFill>
              </a:rPr>
              <a:t>một</a:t>
            </a:r>
            <a:r>
              <a:rPr lang="en-US" sz="2800" b="1" dirty="0">
                <a:solidFill>
                  <a:srgbClr val="0033CC"/>
                </a:solidFill>
              </a:rPr>
              <a:t> </a:t>
            </a:r>
            <a:r>
              <a:rPr lang="en-US" sz="2800" b="1" dirty="0" err="1">
                <a:solidFill>
                  <a:srgbClr val="0033CC"/>
                </a:solidFill>
              </a:rPr>
              <a:t>cách</a:t>
            </a:r>
            <a:r>
              <a:rPr lang="en-US" sz="2800" b="1" dirty="0">
                <a:solidFill>
                  <a:srgbClr val="0033CC"/>
                </a:solidFill>
              </a:rPr>
              <a:t> </a:t>
            </a:r>
            <a:r>
              <a:rPr lang="en-US" sz="2800" b="1" dirty="0" err="1">
                <a:solidFill>
                  <a:srgbClr val="0033CC"/>
                </a:solidFill>
              </a:rPr>
              <a:t>ngang</a:t>
            </a:r>
            <a:r>
              <a:rPr lang="en-US" sz="2800" b="1" dirty="0">
                <a:solidFill>
                  <a:srgbClr val="0033CC"/>
                </a:solidFill>
              </a:rPr>
              <a:t> </a:t>
            </a:r>
            <a:r>
              <a:rPr lang="en-US" sz="2800" b="1" dirty="0" err="1">
                <a:solidFill>
                  <a:srgbClr val="0033CC"/>
                </a:solidFill>
              </a:rPr>
              <a:t>bướng</a:t>
            </a:r>
            <a:r>
              <a:rPr lang="en-US" sz="2800" b="1" dirty="0">
                <a:solidFill>
                  <a:srgbClr val="0033CC"/>
                </a:solidFill>
              </a:rPr>
              <a:t>.</a:t>
            </a:r>
          </a:p>
          <a:p>
            <a:pPr algn="ctr" eaLnBrk="1" hangingPunct="1">
              <a:defRPr/>
            </a:pPr>
            <a:endParaRPr lang="en-US" sz="2000" b="1" dirty="0"/>
          </a:p>
        </p:txBody>
      </p:sp>
      <p:sp>
        <p:nvSpPr>
          <p:cNvPr id="20529" name="Text Box 49"/>
          <p:cNvSpPr txBox="1">
            <a:spLocks noChangeArrowheads="1"/>
          </p:cNvSpPr>
          <p:nvPr/>
        </p:nvSpPr>
        <p:spPr bwMode="auto">
          <a:xfrm>
            <a:off x="6469063" y="3046413"/>
            <a:ext cx="1447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 dirty="0" err="1">
                <a:solidFill>
                  <a:srgbClr val="0033CC"/>
                </a:solidFill>
              </a:rPr>
              <a:t>chạy</a:t>
            </a:r>
            <a:r>
              <a:rPr lang="en-US" altLang="en-US" sz="2000" b="1" dirty="0">
                <a:solidFill>
                  <a:srgbClr val="0033CC"/>
                </a:solidFill>
              </a:rPr>
              <a:t> </a:t>
            </a:r>
            <a:r>
              <a:rPr lang="en-US" altLang="en-US" sz="2000" b="1" dirty="0" err="1">
                <a:solidFill>
                  <a:srgbClr val="0033CC"/>
                </a:solidFill>
              </a:rPr>
              <a:t>vút</a:t>
            </a:r>
            <a:endParaRPr lang="en-US" altLang="en-US" sz="2000" b="1" dirty="0">
              <a:solidFill>
                <a:srgbClr val="0033CC"/>
              </a:solidFill>
            </a:endParaRPr>
          </a:p>
        </p:txBody>
      </p:sp>
      <p:sp>
        <p:nvSpPr>
          <p:cNvPr id="20530" name="AutoShape 50"/>
          <p:cNvSpPr>
            <a:spLocks noChangeArrowheads="1"/>
          </p:cNvSpPr>
          <p:nvPr/>
        </p:nvSpPr>
        <p:spPr bwMode="auto">
          <a:xfrm rot="10800000">
            <a:off x="4800600" y="4613275"/>
            <a:ext cx="3035300" cy="1651000"/>
          </a:xfrm>
          <a:prstGeom prst="wedgeEllipseCallout">
            <a:avLst>
              <a:gd name="adj1" fmla="val -22208"/>
              <a:gd name="adj2" fmla="val 129162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 b="1"/>
              <a:t>phóng đi rất nhanh</a:t>
            </a:r>
          </a:p>
          <a:p>
            <a:pPr algn="ctr" eaLnBrk="1" hangingPunct="1"/>
            <a:endParaRPr lang="en-US" altLang="en-US" sz="2000" b="1">
              <a:solidFill>
                <a:schemeClr val="bg1"/>
              </a:solidFill>
            </a:endParaRPr>
          </a:p>
        </p:txBody>
      </p:sp>
      <p:sp>
        <p:nvSpPr>
          <p:cNvPr id="20554" name="Text Box 74"/>
          <p:cNvSpPr txBox="1">
            <a:spLocks noChangeArrowheads="1"/>
          </p:cNvSpPr>
          <p:nvPr/>
        </p:nvSpPr>
        <p:spPr bwMode="auto">
          <a:xfrm>
            <a:off x="579907" y="4601679"/>
            <a:ext cx="85344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6600FF"/>
                </a:solidFill>
              </a:rPr>
              <a:t>Tại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sao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khi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tả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kim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giờ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tác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giả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lại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dùng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từ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bác</a:t>
            </a:r>
            <a:r>
              <a:rPr lang="en-US" altLang="en-US" sz="3200" b="1" dirty="0">
                <a:solidFill>
                  <a:srgbClr val="6600FF"/>
                </a:solidFill>
              </a:rPr>
              <a:t>, </a:t>
            </a:r>
            <a:r>
              <a:rPr lang="en-US" altLang="en-US" sz="3200" b="1" dirty="0" err="1">
                <a:solidFill>
                  <a:srgbClr val="6600FF"/>
                </a:solidFill>
              </a:rPr>
              <a:t>thận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trọng</a:t>
            </a:r>
            <a:r>
              <a:rPr lang="en-US" altLang="en-US" sz="3200" b="1" dirty="0">
                <a:solidFill>
                  <a:srgbClr val="6600FF"/>
                </a:solidFill>
              </a:rPr>
              <a:t>, </a:t>
            </a:r>
            <a:r>
              <a:rPr lang="en-US" altLang="en-US" sz="3200" b="1" dirty="0" err="1">
                <a:solidFill>
                  <a:srgbClr val="6600FF"/>
                </a:solidFill>
              </a:rPr>
              <a:t>nhích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từng</a:t>
            </a:r>
            <a:r>
              <a:rPr lang="en-US" altLang="en-US" sz="3200" b="1" dirty="0">
                <a:solidFill>
                  <a:srgbClr val="6600FF"/>
                </a:solidFill>
              </a:rPr>
              <a:t> li </a:t>
            </a:r>
            <a:r>
              <a:rPr lang="en-US" altLang="en-US" sz="3200" b="1" dirty="0" err="1">
                <a:solidFill>
                  <a:srgbClr val="6600FF"/>
                </a:solidFill>
              </a:rPr>
              <a:t>từng</a:t>
            </a:r>
            <a:r>
              <a:rPr lang="en-US" altLang="en-US" sz="3200" b="1" dirty="0">
                <a:solidFill>
                  <a:srgbClr val="6600FF"/>
                </a:solidFill>
              </a:rPr>
              <a:t> li?</a:t>
            </a:r>
          </a:p>
        </p:txBody>
      </p:sp>
      <p:sp>
        <p:nvSpPr>
          <p:cNvPr id="20555" name="Text Box 75"/>
          <p:cNvSpPr txBox="1">
            <a:spLocks noChangeArrowheads="1"/>
          </p:cNvSpPr>
          <p:nvPr/>
        </p:nvSpPr>
        <p:spPr bwMode="auto">
          <a:xfrm>
            <a:off x="604502" y="5533142"/>
            <a:ext cx="85344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CC00FF"/>
                </a:solidFill>
              </a:rPr>
              <a:t>Tại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vì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kim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giờ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là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kim</a:t>
            </a:r>
            <a:r>
              <a:rPr lang="en-US" altLang="en-US" sz="3200" b="1" dirty="0">
                <a:solidFill>
                  <a:srgbClr val="CC00FF"/>
                </a:solidFill>
              </a:rPr>
              <a:t> to </a:t>
            </a:r>
            <a:r>
              <a:rPr lang="en-US" altLang="en-US" sz="3200" b="1" dirty="0" err="1">
                <a:solidFill>
                  <a:srgbClr val="CC00FF"/>
                </a:solidFill>
              </a:rPr>
              <a:t>nhất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trong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ba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kim</a:t>
            </a:r>
            <a:r>
              <a:rPr lang="en-US" altLang="en-US" sz="3200" b="1" dirty="0">
                <a:solidFill>
                  <a:srgbClr val="CC00FF"/>
                </a:solidFill>
              </a:rPr>
              <a:t>, </a:t>
            </a:r>
            <a:r>
              <a:rPr lang="en-US" altLang="en-US" sz="3200" b="1" dirty="0" err="1">
                <a:solidFill>
                  <a:srgbClr val="CC00FF"/>
                </a:solidFill>
              </a:rPr>
              <a:t>kim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giờ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lại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chuyển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động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rất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chậm</a:t>
            </a:r>
            <a:r>
              <a:rPr lang="en-US" altLang="en-US" sz="3200" b="1" dirty="0">
                <a:solidFill>
                  <a:srgbClr val="CC00FF"/>
                </a:solidFill>
              </a:rPr>
              <a:t>.</a:t>
            </a:r>
          </a:p>
        </p:txBody>
      </p:sp>
      <p:sp>
        <p:nvSpPr>
          <p:cNvPr id="20556" name="Text Box 76"/>
          <p:cNvSpPr txBox="1">
            <a:spLocks noChangeArrowheads="1"/>
          </p:cNvSpPr>
          <p:nvPr/>
        </p:nvSpPr>
        <p:spPr bwMode="auto">
          <a:xfrm>
            <a:off x="677214" y="4553800"/>
            <a:ext cx="85344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6600FF"/>
                </a:solidFill>
              </a:rPr>
              <a:t>Vì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sao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lại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gọi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kim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phút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là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anh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và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tả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là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đi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từng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bước</a:t>
            </a:r>
            <a:r>
              <a:rPr lang="en-US" altLang="en-US" sz="3200" b="1" dirty="0">
                <a:solidFill>
                  <a:srgbClr val="6600FF"/>
                </a:solidFill>
              </a:rPr>
              <a:t>, </a:t>
            </a:r>
            <a:r>
              <a:rPr lang="en-US" altLang="en-US" sz="3200" b="1" dirty="0" err="1">
                <a:solidFill>
                  <a:srgbClr val="6600FF"/>
                </a:solidFill>
              </a:rPr>
              <a:t>từng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bước</a:t>
            </a:r>
            <a:r>
              <a:rPr lang="en-US" altLang="en-US" sz="3200" b="1" dirty="0">
                <a:solidFill>
                  <a:srgbClr val="6600FF"/>
                </a:solidFill>
              </a:rPr>
              <a:t>?</a:t>
            </a:r>
          </a:p>
        </p:txBody>
      </p:sp>
      <p:sp>
        <p:nvSpPr>
          <p:cNvPr id="20557" name="Text Box 77"/>
          <p:cNvSpPr txBox="1">
            <a:spLocks noChangeArrowheads="1"/>
          </p:cNvSpPr>
          <p:nvPr/>
        </p:nvSpPr>
        <p:spPr bwMode="auto">
          <a:xfrm>
            <a:off x="533400" y="5557965"/>
            <a:ext cx="85344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CC00FF"/>
                </a:solidFill>
              </a:rPr>
              <a:t>Tại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vì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kim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phút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nhỏ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hơn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kim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giờ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chạy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nhanh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hơn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kim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giờ</a:t>
            </a:r>
            <a:endParaRPr lang="en-US" altLang="en-US" sz="3200" b="1" dirty="0">
              <a:solidFill>
                <a:srgbClr val="CC00FF"/>
              </a:solidFill>
            </a:endParaRPr>
          </a:p>
        </p:txBody>
      </p:sp>
      <p:sp>
        <p:nvSpPr>
          <p:cNvPr id="20558" name="Text Box 78"/>
          <p:cNvSpPr txBox="1">
            <a:spLocks noChangeArrowheads="1"/>
          </p:cNvSpPr>
          <p:nvPr/>
        </p:nvSpPr>
        <p:spPr bwMode="auto">
          <a:xfrm>
            <a:off x="677214" y="4813669"/>
            <a:ext cx="6489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6600FF"/>
                </a:solidFill>
              </a:rPr>
              <a:t>Kim </a:t>
            </a:r>
            <a:r>
              <a:rPr lang="en-US" altLang="en-US" sz="3200" b="1" dirty="0" err="1">
                <a:solidFill>
                  <a:srgbClr val="6600FF"/>
                </a:solidFill>
              </a:rPr>
              <a:t>giây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được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gọi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là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bé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vì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sao</a:t>
            </a:r>
            <a:r>
              <a:rPr lang="en-US" altLang="en-US" sz="3200" b="1" dirty="0">
                <a:solidFill>
                  <a:srgbClr val="6600FF"/>
                </a:solidFill>
              </a:rPr>
              <a:t>?</a:t>
            </a:r>
          </a:p>
        </p:txBody>
      </p:sp>
      <p:sp>
        <p:nvSpPr>
          <p:cNvPr id="20559" name="Text Box 79"/>
          <p:cNvSpPr txBox="1">
            <a:spLocks noChangeArrowheads="1"/>
          </p:cNvSpPr>
          <p:nvPr/>
        </p:nvSpPr>
        <p:spPr bwMode="auto">
          <a:xfrm>
            <a:off x="245594" y="5542324"/>
            <a:ext cx="896602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CC00FF"/>
                </a:solidFill>
              </a:rPr>
              <a:t>Kim </a:t>
            </a:r>
            <a:r>
              <a:rPr lang="en-US" altLang="en-US" sz="3200" b="1" dirty="0" err="1">
                <a:solidFill>
                  <a:srgbClr val="CC00FF"/>
                </a:solidFill>
              </a:rPr>
              <a:t>giây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bé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nhất</a:t>
            </a:r>
            <a:r>
              <a:rPr lang="en-US" altLang="en-US" sz="3200" b="1" dirty="0">
                <a:solidFill>
                  <a:srgbClr val="CC00FF"/>
                </a:solidFill>
              </a:rPr>
              <a:t>, </a:t>
            </a:r>
            <a:r>
              <a:rPr lang="en-US" altLang="en-US" sz="3200" b="1" dirty="0" err="1">
                <a:solidFill>
                  <a:srgbClr val="CC00FF"/>
                </a:solidFill>
              </a:rPr>
              <a:t>lại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chạy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nhanh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nhất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như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một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em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bé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tinh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nghịch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luôn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muốn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chạy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lên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trước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hàng</a:t>
            </a:r>
            <a:r>
              <a:rPr lang="en-US" altLang="en-US" sz="3200" b="1" dirty="0">
                <a:solidFill>
                  <a:srgbClr val="CC00FF"/>
                </a:solidFill>
              </a:rPr>
              <a:t>.</a:t>
            </a:r>
          </a:p>
        </p:txBody>
      </p:sp>
      <p:sp>
        <p:nvSpPr>
          <p:cNvPr id="21" name="AutoShape 46"/>
          <p:cNvSpPr>
            <a:spLocks noChangeArrowheads="1"/>
          </p:cNvSpPr>
          <p:nvPr/>
        </p:nvSpPr>
        <p:spPr bwMode="auto">
          <a:xfrm>
            <a:off x="4616450" y="1185862"/>
            <a:ext cx="2743200" cy="1533525"/>
          </a:xfrm>
          <a:prstGeom prst="wedgeEllipseCallout">
            <a:avLst>
              <a:gd name="adj1" fmla="val 79690"/>
              <a:gd name="adj2" fmla="val 12889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 b="1" dirty="0" err="1">
                <a:solidFill>
                  <a:schemeClr val="accent1"/>
                </a:solidFill>
              </a:rPr>
              <a:t>cực</a:t>
            </a:r>
            <a:r>
              <a:rPr lang="en-US" altLang="en-US" sz="2800" b="1" dirty="0">
                <a:solidFill>
                  <a:schemeClr val="accent1"/>
                </a:solidFill>
              </a:rPr>
              <a:t> </a:t>
            </a:r>
            <a:r>
              <a:rPr lang="en-US" altLang="en-US" sz="2800" b="1" dirty="0" err="1">
                <a:solidFill>
                  <a:schemeClr val="accent1"/>
                </a:solidFill>
              </a:rPr>
              <a:t>kỳ</a:t>
            </a:r>
            <a:r>
              <a:rPr lang="en-US" altLang="en-US" sz="2800" b="1" dirty="0">
                <a:solidFill>
                  <a:schemeClr val="accent1"/>
                </a:solidFill>
              </a:rPr>
              <a:t> </a:t>
            </a:r>
            <a:r>
              <a:rPr lang="en-US" altLang="en-US" sz="2800" b="1" dirty="0" err="1">
                <a:solidFill>
                  <a:schemeClr val="accent1"/>
                </a:solidFill>
              </a:rPr>
              <a:t>cẩn</a:t>
            </a:r>
            <a:r>
              <a:rPr lang="en-US" altLang="en-US" sz="2800" b="1" dirty="0">
                <a:solidFill>
                  <a:schemeClr val="accent1"/>
                </a:solidFill>
              </a:rPr>
              <a:t> </a:t>
            </a:r>
            <a:r>
              <a:rPr lang="en-US" altLang="en-US" sz="2800" b="1" dirty="0" err="1">
                <a:solidFill>
                  <a:schemeClr val="accent1"/>
                </a:solidFill>
              </a:rPr>
              <a:t>thận</a:t>
            </a:r>
            <a:r>
              <a:rPr lang="en-US" altLang="en-US" sz="2800" b="1" dirty="0">
                <a:solidFill>
                  <a:schemeClr val="accent1"/>
                </a:solidFill>
              </a:rPr>
              <a:t>, </a:t>
            </a:r>
            <a:r>
              <a:rPr lang="en-US" altLang="en-US" sz="2800" b="1" dirty="0" err="1">
                <a:solidFill>
                  <a:schemeClr val="accent1"/>
                </a:solidFill>
              </a:rPr>
              <a:t>chính</a:t>
            </a:r>
            <a:r>
              <a:rPr lang="en-US" altLang="en-US" sz="2800" b="1" dirty="0">
                <a:solidFill>
                  <a:schemeClr val="accent1"/>
                </a:solidFill>
              </a:rPr>
              <a:t> </a:t>
            </a:r>
            <a:r>
              <a:rPr lang="en-US" altLang="en-US" sz="2800" b="1" dirty="0" err="1">
                <a:solidFill>
                  <a:schemeClr val="accent1"/>
                </a:solidFill>
              </a:rPr>
              <a:t>xác</a:t>
            </a:r>
            <a:endParaRPr lang="en-US" altLang="en-US" sz="2800" b="1" dirty="0">
              <a:solidFill>
                <a:schemeClr val="accent1"/>
              </a:solidFill>
            </a:endParaRPr>
          </a:p>
          <a:p>
            <a:pPr algn="ctr" eaLnBrk="1" hangingPunct="1"/>
            <a:endParaRPr lang="en-US" altLang="en-US" sz="2000" b="1" dirty="0">
              <a:solidFill>
                <a:schemeClr val="accent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0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05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1000"/>
                                        <p:tgtEl>
                                          <p:spTgt spid="2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6" dur="500"/>
                                        <p:tgtEl>
                                          <p:spTgt spid="205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6" dur="2000"/>
                                        <p:tgtEl>
                                          <p:spTgt spid="20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20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1" dur="2000"/>
                                        <p:tgtEl>
                                          <p:spTgt spid="205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4" dur="2000"/>
                                        <p:tgtEl>
                                          <p:spTgt spid="205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0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0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20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20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20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0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0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05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0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0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0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05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0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117" dur="2000"/>
                                        <p:tgtEl>
                                          <p:spTgt spid="205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120" dur="2000"/>
                                        <p:tgtEl>
                                          <p:spTgt spid="205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4" grpId="0"/>
      <p:bldP spid="20524" grpId="1"/>
      <p:bldP spid="20525" grpId="0"/>
      <p:bldP spid="20527" grpId="0"/>
      <p:bldP spid="20528" grpId="0" animBg="1"/>
      <p:bldP spid="20528" grpId="1" animBg="1"/>
      <p:bldP spid="20529" grpId="0"/>
      <p:bldP spid="20530" grpId="0" animBg="1"/>
      <p:bldP spid="20530" grpId="1" animBg="1"/>
      <p:bldP spid="20554" grpId="0"/>
      <p:bldP spid="20554" grpId="1"/>
      <p:bldP spid="20555" grpId="0"/>
      <p:bldP spid="20555" grpId="1"/>
      <p:bldP spid="20556" grpId="0"/>
      <p:bldP spid="20556" grpId="1"/>
      <p:bldP spid="20557" grpId="0"/>
      <p:bldP spid="20557" grpId="1"/>
      <p:bldP spid="20558" grpId="0"/>
      <p:bldP spid="20558" grpId="1"/>
      <p:bldP spid="20559" grpId="0"/>
      <p:bldP spid="20559" grpId="1"/>
      <p:bldP spid="21" grpId="0" animBg="1"/>
      <p:bldP spid="21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495300" y="381000"/>
            <a:ext cx="8153400" cy="625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       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Bằng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cách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nhân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>
                <a:solidFill>
                  <a:srgbClr val="000000"/>
                </a:solidFill>
                <a:cs typeface="Times New Roman" panose="02020603050405020304" pitchFamily="18" charset="0"/>
              </a:rPr>
              <a:t>hóa,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tác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giả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đã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cho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chúng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ta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thấy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được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hình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ảnh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về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ba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chiếc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kim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của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chiếc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đồng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hồ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báo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thức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thật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sinh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động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      - Kim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giờ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to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nên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được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gọi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bằng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bác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tức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là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người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lớn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vì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thế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luôn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thận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trọng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trong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hành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động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và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bác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ấy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chỉ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nhích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từng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li,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từng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li. </a:t>
            </a:r>
          </a:p>
          <a:p>
            <a:pPr>
              <a:lnSpc>
                <a:spcPct val="110000"/>
              </a:lnSpc>
            </a:pP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      - Kim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phút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thì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nhỏ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hơn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một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ít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nên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được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gọi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bằng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anh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đi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nhanh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hơn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kim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giờ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là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đi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từng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bước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từng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bước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      -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Trong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ba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kim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thì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kim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giây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là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bé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nhất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lại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chạy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nhanh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nhất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giống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như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một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đứa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trẻ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tinh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nghịch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      -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Khi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ba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kim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cùng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tới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đích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là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giờ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đã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định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trước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thì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chuông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reo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để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báo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thức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cho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em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endParaRPr lang="en-US" altLang="en-US" sz="3200" dirty="0">
              <a:latin typeface="VNtimes new roman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Text Box 36"/>
          <p:cNvSpPr txBox="1">
            <a:spLocks noChangeArrowheads="1"/>
          </p:cNvSpPr>
          <p:nvPr/>
        </p:nvSpPr>
        <p:spPr bwMode="auto">
          <a:xfrm>
            <a:off x="47625" y="41275"/>
            <a:ext cx="9263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u="sng">
                <a:solidFill>
                  <a:srgbClr val="2327DD"/>
                </a:solidFill>
              </a:rPr>
              <a:t>Bài 2</a:t>
            </a:r>
            <a:r>
              <a:rPr lang="en-US" altLang="en-US" sz="3200" b="1">
                <a:solidFill>
                  <a:srgbClr val="2327DD"/>
                </a:solidFill>
              </a:rPr>
              <a:t>:Dựa vào nội dung bài thơ trên, trả lời câu hỏi:</a:t>
            </a:r>
          </a:p>
        </p:txBody>
      </p:sp>
      <p:sp>
        <p:nvSpPr>
          <p:cNvPr id="9253" name="Text Box 37"/>
          <p:cNvSpPr txBox="1">
            <a:spLocks noChangeArrowheads="1"/>
          </p:cNvSpPr>
          <p:nvPr/>
        </p:nvSpPr>
        <p:spPr bwMode="auto">
          <a:xfrm>
            <a:off x="14288" y="727075"/>
            <a:ext cx="88598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</a:rPr>
              <a:t>a) </a:t>
            </a:r>
            <a:r>
              <a:rPr lang="en-US" altLang="en-US" sz="3200" b="1" dirty="0" err="1">
                <a:solidFill>
                  <a:srgbClr val="FF0000"/>
                </a:solidFill>
              </a:rPr>
              <a:t>Bác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kim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giờ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nhích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về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phía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trước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như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thế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nào</a:t>
            </a:r>
            <a:r>
              <a:rPr lang="en-US" altLang="en-US" sz="32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-20638" y="4338638"/>
            <a:ext cx="88249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</a:rPr>
              <a:t>c) Bé kim giây chạy lên trước hàng như thế nào?</a:t>
            </a:r>
          </a:p>
        </p:txBody>
      </p:sp>
      <p:sp>
        <p:nvSpPr>
          <p:cNvPr id="9255" name="Text Box 39"/>
          <p:cNvSpPr txBox="1">
            <a:spLocks noChangeArrowheads="1"/>
          </p:cNvSpPr>
          <p:nvPr/>
        </p:nvSpPr>
        <p:spPr bwMode="auto">
          <a:xfrm>
            <a:off x="65870" y="2538413"/>
            <a:ext cx="8915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</a:rPr>
              <a:t>b) Anh kim phút đi như thế nào?</a:t>
            </a:r>
          </a:p>
        </p:txBody>
      </p:sp>
      <p:sp>
        <p:nvSpPr>
          <p:cNvPr id="9256" name="Text Box 40"/>
          <p:cNvSpPr txBox="1">
            <a:spLocks noChangeArrowheads="1"/>
          </p:cNvSpPr>
          <p:nvPr/>
        </p:nvSpPr>
        <p:spPr bwMode="auto">
          <a:xfrm>
            <a:off x="17463" y="1289050"/>
            <a:ext cx="89217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000FF"/>
                </a:solidFill>
              </a:rPr>
              <a:t>- </a:t>
            </a:r>
            <a:r>
              <a:rPr lang="en-US" altLang="en-US" sz="3000" b="1" dirty="0" err="1">
                <a:solidFill>
                  <a:srgbClr val="0000FF"/>
                </a:solidFill>
              </a:rPr>
              <a:t>Bác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kim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giờ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nhích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về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phía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trước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từng</a:t>
            </a:r>
            <a:r>
              <a:rPr lang="en-US" altLang="en-US" sz="3000" b="1" dirty="0">
                <a:solidFill>
                  <a:srgbClr val="0000FF"/>
                </a:solidFill>
              </a:rPr>
              <a:t> li, </a:t>
            </a:r>
            <a:r>
              <a:rPr lang="en-US" altLang="en-US" sz="3000" b="1" dirty="0" err="1">
                <a:solidFill>
                  <a:srgbClr val="0000FF"/>
                </a:solidFill>
              </a:rPr>
              <a:t>từng</a:t>
            </a:r>
            <a:r>
              <a:rPr lang="en-US" altLang="en-US" sz="3000" b="1" dirty="0">
                <a:solidFill>
                  <a:srgbClr val="0000FF"/>
                </a:solidFill>
              </a:rPr>
              <a:t> li.</a:t>
            </a:r>
          </a:p>
        </p:txBody>
      </p:sp>
      <p:sp>
        <p:nvSpPr>
          <p:cNvPr id="9257" name="Text Box 41"/>
          <p:cNvSpPr txBox="1">
            <a:spLocks noChangeArrowheads="1"/>
          </p:cNvSpPr>
          <p:nvPr/>
        </p:nvSpPr>
        <p:spPr bwMode="auto">
          <a:xfrm>
            <a:off x="23813" y="3257550"/>
            <a:ext cx="89154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000" b="1" dirty="0">
                <a:solidFill>
                  <a:srgbClr val="0000FF"/>
                </a:solidFill>
              </a:rPr>
              <a:t>- </a:t>
            </a:r>
            <a:r>
              <a:rPr lang="en-US" altLang="en-US" sz="3000" b="1" dirty="0" err="1">
                <a:solidFill>
                  <a:srgbClr val="0000FF"/>
                </a:solidFill>
              </a:rPr>
              <a:t>Anh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kim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phút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đi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lầm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lì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từng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bước</a:t>
            </a:r>
            <a:r>
              <a:rPr lang="en-US" altLang="en-US" sz="3000" b="1" dirty="0">
                <a:solidFill>
                  <a:srgbClr val="0000FF"/>
                </a:solidFill>
              </a:rPr>
              <a:t>, </a:t>
            </a:r>
            <a:r>
              <a:rPr lang="en-US" altLang="en-US" sz="3000" b="1" dirty="0" err="1">
                <a:solidFill>
                  <a:srgbClr val="0000FF"/>
                </a:solidFill>
              </a:rPr>
              <a:t>từng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bước</a:t>
            </a:r>
            <a:r>
              <a:rPr lang="en-US" altLang="en-US" sz="30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9258" name="Text Box 42"/>
          <p:cNvSpPr txBox="1">
            <a:spLocks noChangeArrowheads="1"/>
          </p:cNvSpPr>
          <p:nvPr/>
        </p:nvSpPr>
        <p:spPr bwMode="auto">
          <a:xfrm>
            <a:off x="-4763" y="4867275"/>
            <a:ext cx="845343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000" b="1" dirty="0">
                <a:solidFill>
                  <a:srgbClr val="0000FF"/>
                </a:solidFill>
              </a:rPr>
              <a:t>- </a:t>
            </a:r>
            <a:r>
              <a:rPr lang="en-US" altLang="en-US" sz="3000" b="1" dirty="0" err="1">
                <a:solidFill>
                  <a:srgbClr val="0000FF"/>
                </a:solidFill>
              </a:rPr>
              <a:t>Bé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kim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giây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chạy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lên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trước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hàng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rất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nhanh</a:t>
            </a:r>
            <a:r>
              <a:rPr lang="en-US" altLang="en-US" sz="30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9259" name="Text Box 43"/>
          <p:cNvSpPr txBox="1">
            <a:spLocks noChangeArrowheads="1"/>
          </p:cNvSpPr>
          <p:nvPr/>
        </p:nvSpPr>
        <p:spPr bwMode="auto">
          <a:xfrm>
            <a:off x="14288" y="1768475"/>
            <a:ext cx="92964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000" b="1" dirty="0">
                <a:solidFill>
                  <a:srgbClr val="0000FF"/>
                </a:solidFill>
              </a:rPr>
              <a:t>- </a:t>
            </a:r>
            <a:r>
              <a:rPr lang="en-US" altLang="en-US" sz="3000" b="1" dirty="0" err="1">
                <a:solidFill>
                  <a:srgbClr val="0000FF"/>
                </a:solidFill>
              </a:rPr>
              <a:t>Bác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kim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giờ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nhích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về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phía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trước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một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cách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thận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trọng</a:t>
            </a:r>
            <a:r>
              <a:rPr lang="en-US" altLang="en-US" sz="30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9260" name="Text Box 44"/>
          <p:cNvSpPr txBox="1">
            <a:spLocks noChangeArrowheads="1"/>
          </p:cNvSpPr>
          <p:nvPr/>
        </p:nvSpPr>
        <p:spPr bwMode="auto">
          <a:xfrm>
            <a:off x="11113" y="3786188"/>
            <a:ext cx="89154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000" b="1" dirty="0">
                <a:solidFill>
                  <a:srgbClr val="0000FF"/>
                </a:solidFill>
              </a:rPr>
              <a:t>- </a:t>
            </a:r>
            <a:r>
              <a:rPr lang="en-US" altLang="en-US" sz="3000" b="1" dirty="0" err="1">
                <a:solidFill>
                  <a:srgbClr val="0000FF"/>
                </a:solidFill>
              </a:rPr>
              <a:t>Anh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kim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phút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đi</a:t>
            </a:r>
            <a:r>
              <a:rPr lang="en-US" altLang="en-US" sz="3000" b="1" dirty="0">
                <a:solidFill>
                  <a:srgbClr val="0000FF"/>
                </a:solidFill>
              </a:rPr>
              <a:t> thong </a:t>
            </a:r>
            <a:r>
              <a:rPr lang="en-US" altLang="en-US" sz="3000" b="1" dirty="0" err="1">
                <a:solidFill>
                  <a:srgbClr val="0000FF"/>
                </a:solidFill>
              </a:rPr>
              <a:t>thả</a:t>
            </a:r>
            <a:r>
              <a:rPr lang="en-US" altLang="en-US" sz="3000" b="1" dirty="0">
                <a:solidFill>
                  <a:srgbClr val="0000FF"/>
                </a:solidFill>
              </a:rPr>
              <a:t>, </a:t>
            </a:r>
            <a:r>
              <a:rPr lang="en-US" altLang="en-US" sz="3000" b="1" dirty="0" err="1">
                <a:solidFill>
                  <a:srgbClr val="0000FF"/>
                </a:solidFill>
              </a:rPr>
              <a:t>từng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bước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một</a:t>
            </a:r>
            <a:r>
              <a:rPr lang="en-US" altLang="en-US" sz="30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9261" name="Text Box 45"/>
          <p:cNvSpPr txBox="1">
            <a:spLocks noChangeArrowheads="1"/>
          </p:cNvSpPr>
          <p:nvPr/>
        </p:nvSpPr>
        <p:spPr bwMode="auto">
          <a:xfrm>
            <a:off x="-23813" y="5378450"/>
            <a:ext cx="9129713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900" b="1" dirty="0">
                <a:solidFill>
                  <a:srgbClr val="0000FF"/>
                </a:solidFill>
              </a:rPr>
              <a:t>- </a:t>
            </a:r>
            <a:r>
              <a:rPr lang="en-US" altLang="en-US" sz="2900" b="1" dirty="0" err="1">
                <a:solidFill>
                  <a:srgbClr val="0000FF"/>
                </a:solidFill>
              </a:rPr>
              <a:t>Bé</a:t>
            </a:r>
            <a:r>
              <a:rPr lang="en-US" altLang="en-US" sz="2900" b="1" dirty="0">
                <a:solidFill>
                  <a:srgbClr val="0000FF"/>
                </a:solidFill>
              </a:rPr>
              <a:t> </a:t>
            </a:r>
            <a:r>
              <a:rPr lang="en-US" altLang="en-US" sz="2900" b="1" dirty="0" err="1">
                <a:solidFill>
                  <a:srgbClr val="0000FF"/>
                </a:solidFill>
              </a:rPr>
              <a:t>kim</a:t>
            </a:r>
            <a:r>
              <a:rPr lang="en-US" altLang="en-US" sz="2900" b="1" dirty="0">
                <a:solidFill>
                  <a:srgbClr val="0000FF"/>
                </a:solidFill>
              </a:rPr>
              <a:t> </a:t>
            </a:r>
            <a:r>
              <a:rPr lang="en-US" altLang="en-US" sz="2900" b="1" dirty="0" err="1">
                <a:solidFill>
                  <a:srgbClr val="0000FF"/>
                </a:solidFill>
              </a:rPr>
              <a:t>giây</a:t>
            </a:r>
            <a:r>
              <a:rPr lang="en-US" altLang="en-US" sz="2900" b="1" dirty="0">
                <a:solidFill>
                  <a:srgbClr val="0000FF"/>
                </a:solidFill>
              </a:rPr>
              <a:t> </a:t>
            </a:r>
            <a:r>
              <a:rPr lang="en-US" altLang="en-US" sz="2900" b="1" dirty="0" err="1">
                <a:solidFill>
                  <a:srgbClr val="0000FF"/>
                </a:solidFill>
              </a:rPr>
              <a:t>chạy</a:t>
            </a:r>
            <a:r>
              <a:rPr lang="en-US" altLang="en-US" sz="2900" b="1" dirty="0">
                <a:solidFill>
                  <a:srgbClr val="0000FF"/>
                </a:solidFill>
              </a:rPr>
              <a:t> </a:t>
            </a:r>
            <a:r>
              <a:rPr lang="en-US" altLang="en-US" sz="2900" b="1" dirty="0" err="1">
                <a:solidFill>
                  <a:srgbClr val="0000FF"/>
                </a:solidFill>
              </a:rPr>
              <a:t>lên</a:t>
            </a:r>
            <a:r>
              <a:rPr lang="en-US" altLang="en-US" sz="2900" b="1" dirty="0">
                <a:solidFill>
                  <a:srgbClr val="0000FF"/>
                </a:solidFill>
              </a:rPr>
              <a:t> </a:t>
            </a:r>
            <a:r>
              <a:rPr lang="en-US" altLang="en-US" sz="2900" b="1" dirty="0" err="1">
                <a:solidFill>
                  <a:srgbClr val="0000FF"/>
                </a:solidFill>
              </a:rPr>
              <a:t>trước</a:t>
            </a:r>
            <a:r>
              <a:rPr lang="en-US" altLang="en-US" sz="2900" b="1" dirty="0">
                <a:solidFill>
                  <a:srgbClr val="0000FF"/>
                </a:solidFill>
              </a:rPr>
              <a:t> </a:t>
            </a:r>
            <a:r>
              <a:rPr lang="en-US" altLang="en-US" sz="2900" b="1" dirty="0" err="1">
                <a:solidFill>
                  <a:srgbClr val="0000FF"/>
                </a:solidFill>
              </a:rPr>
              <a:t>hàng</a:t>
            </a:r>
            <a:r>
              <a:rPr lang="en-US" altLang="en-US" sz="2900" b="1" dirty="0">
                <a:solidFill>
                  <a:srgbClr val="0000FF"/>
                </a:solidFill>
              </a:rPr>
              <a:t> </a:t>
            </a:r>
            <a:r>
              <a:rPr lang="en-US" altLang="en-US" sz="2900" b="1" dirty="0" err="1">
                <a:solidFill>
                  <a:srgbClr val="0000FF"/>
                </a:solidFill>
              </a:rPr>
              <a:t>một</a:t>
            </a:r>
            <a:r>
              <a:rPr lang="en-US" altLang="en-US" sz="2900" b="1" dirty="0">
                <a:solidFill>
                  <a:srgbClr val="0000FF"/>
                </a:solidFill>
              </a:rPr>
              <a:t> </a:t>
            </a:r>
            <a:r>
              <a:rPr lang="en-US" altLang="en-US" sz="2900" b="1" dirty="0" err="1">
                <a:solidFill>
                  <a:srgbClr val="0000FF"/>
                </a:solidFill>
              </a:rPr>
              <a:t>cách</a:t>
            </a:r>
            <a:r>
              <a:rPr lang="en-US" altLang="en-US" sz="2900" b="1" dirty="0">
                <a:solidFill>
                  <a:srgbClr val="0000FF"/>
                </a:solidFill>
              </a:rPr>
              <a:t> </a:t>
            </a:r>
            <a:r>
              <a:rPr lang="en-US" altLang="en-US" sz="2900" b="1" dirty="0" err="1">
                <a:solidFill>
                  <a:srgbClr val="0000FF"/>
                </a:solidFill>
              </a:rPr>
              <a:t>tinh</a:t>
            </a:r>
            <a:r>
              <a:rPr lang="en-US" altLang="en-US" sz="2900" b="1" dirty="0">
                <a:solidFill>
                  <a:srgbClr val="0000FF"/>
                </a:solidFill>
              </a:rPr>
              <a:t> </a:t>
            </a:r>
            <a:r>
              <a:rPr lang="en-US" altLang="en-US" sz="2900" b="1" dirty="0" err="1">
                <a:solidFill>
                  <a:srgbClr val="0000FF"/>
                </a:solidFill>
              </a:rPr>
              <a:t>nghịch</a:t>
            </a:r>
            <a:r>
              <a:rPr lang="en-US" altLang="en-US" sz="2900" b="1" dirty="0">
                <a:solidFill>
                  <a:srgbClr val="0000FF"/>
                </a:solidFill>
              </a:rPr>
              <a:t>.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5715000" y="1760718"/>
            <a:ext cx="2266951" cy="775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5715000" y="2233058"/>
            <a:ext cx="3211513" cy="35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200400" y="3721208"/>
            <a:ext cx="449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090930" y="4241756"/>
            <a:ext cx="414807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5690315" y="5322277"/>
            <a:ext cx="1630441" cy="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424854" y="5802923"/>
            <a:ext cx="337892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72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2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67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9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9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  <p:bldP spid="9253" grpId="0"/>
      <p:bldP spid="9254" grpId="0"/>
      <p:bldP spid="9255" grpId="0"/>
      <p:bldP spid="9256" grpId="0"/>
      <p:bldP spid="9257" grpId="0"/>
      <p:bldP spid="9258" grpId="0"/>
      <p:bldP spid="9259" grpId="0"/>
      <p:bldP spid="9260" grpId="0"/>
      <p:bldP spid="926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6|30.1|8.3|7.9|12.8|11.3|1.9|9.2|5.2|473.1"/>
</p:tagLst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1887</TotalTime>
  <Words>975</Words>
  <Application>Microsoft Office PowerPoint</Application>
  <PresentationFormat>On-screen Show (4:3)</PresentationFormat>
  <Paragraphs>107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.VnTime</vt:lpstr>
      <vt:lpstr>Arial</vt:lpstr>
      <vt:lpstr>Calibri</vt:lpstr>
      <vt:lpstr>Times New Roman</vt:lpstr>
      <vt:lpstr>TRSON_TV1</vt:lpstr>
      <vt:lpstr>VNtimes new roman</vt:lpstr>
      <vt:lpstr>Wingdings</vt:lpstr>
      <vt:lpstr>Chủ đề của Office</vt:lpstr>
      <vt:lpstr>1_Chủ đề của Office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CAO DẲNG SƯ PHẠM HẢI DƯƠNG</dc:title>
  <dc:creator>User</dc:creator>
  <cp:lastModifiedBy>DELL</cp:lastModifiedBy>
  <cp:revision>247</cp:revision>
  <dcterms:created xsi:type="dcterms:W3CDTF">2011-11-09T01:48:51Z</dcterms:created>
  <dcterms:modified xsi:type="dcterms:W3CDTF">2022-03-12T09:45:17Z</dcterms:modified>
</cp:coreProperties>
</file>